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4"/>
  </p:sldMasterIdLst>
  <p:notesMasterIdLst>
    <p:notesMasterId r:id="rId19"/>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Lst>
  <p:sldSz cx="14630400" cy="8229600"/>
  <p:notesSz cx="8229600" cy="14630400"/>
  <p:embeddedFontLst>
    <p:embeddedFont>
      <p:font typeface="Inter" panose="020B0604020202020204" charset="0"/>
      <p:regular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66" d="100"/>
          <a:sy n="66" d="100"/>
        </p:scale>
        <p:origin x="720"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font" Target="fonts/font1.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07242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txBody>
          <a:bodyPr/>
          <a:lstStyle/>
          <a:p>
            <a:endParaRPr lang="en-IN"/>
          </a:p>
        </p:txBody>
      </p:sp>
      <p:sp>
        <p:nvSpPr>
          <p:cNvPr id="3" name="Shape 1"/>
          <p:cNvSpPr/>
          <p:nvPr/>
        </p:nvSpPr>
        <p:spPr>
          <a:xfrm>
            <a:off x="0" y="0"/>
            <a:ext cx="14630400" cy="8229600"/>
          </a:xfrm>
          <a:prstGeom prst="rect">
            <a:avLst/>
          </a:prstGeom>
          <a:solidFill>
            <a:srgbClr val="FFFFFF"/>
          </a:solidFill>
          <a:ln/>
        </p:spPr>
        <p:txBody>
          <a:bodyPr/>
          <a:lstStyle/>
          <a:p>
            <a:endParaRPr lang="en-IN"/>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txBody>
          <a:bodyPr/>
          <a:lstStyle/>
          <a:p>
            <a:endParaRPr lang="en-IN"/>
          </a:p>
        </p:txBody>
      </p:sp>
      <p:sp>
        <p:nvSpPr>
          <p:cNvPr id="3" name="Shape 1"/>
          <p:cNvSpPr/>
          <p:nvPr/>
        </p:nvSpPr>
        <p:spPr>
          <a:xfrm>
            <a:off x="0" y="0"/>
            <a:ext cx="14630400" cy="8229600"/>
          </a:xfrm>
          <a:prstGeom prst="rect">
            <a:avLst/>
          </a:prstGeom>
          <a:solidFill>
            <a:srgbClr val="FFFFFF"/>
          </a:solidFill>
          <a:ln/>
        </p:spPr>
        <p:txBody>
          <a:bodyPr/>
          <a:lstStyle/>
          <a:p>
            <a:endParaRPr lang="en-IN"/>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txBody>
          <a:bodyPr/>
          <a:lstStyle/>
          <a:p>
            <a:endParaRPr lang="en-IN"/>
          </a:p>
        </p:txBody>
      </p:sp>
      <p:sp>
        <p:nvSpPr>
          <p:cNvPr id="3" name="Shape 1"/>
          <p:cNvSpPr/>
          <p:nvPr/>
        </p:nvSpPr>
        <p:spPr>
          <a:xfrm>
            <a:off x="0" y="0"/>
            <a:ext cx="14630400" cy="8229600"/>
          </a:xfrm>
          <a:prstGeom prst="rect">
            <a:avLst/>
          </a:prstGeom>
          <a:solidFill>
            <a:srgbClr val="FFFFFF"/>
          </a:solidFill>
          <a:ln/>
        </p:spPr>
        <p:txBody>
          <a:bodyPr/>
          <a:lstStyle/>
          <a:p>
            <a:endParaRPr lang="en-IN"/>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txBody>
          <a:bodyPr/>
          <a:lstStyle/>
          <a:p>
            <a:endParaRPr lang="en-IN"/>
          </a:p>
        </p:txBody>
      </p:sp>
      <p:sp>
        <p:nvSpPr>
          <p:cNvPr id="3" name="Shape 1"/>
          <p:cNvSpPr/>
          <p:nvPr/>
        </p:nvSpPr>
        <p:spPr>
          <a:xfrm>
            <a:off x="0" y="0"/>
            <a:ext cx="14630400" cy="8229600"/>
          </a:xfrm>
          <a:prstGeom prst="rect">
            <a:avLst/>
          </a:prstGeom>
          <a:solidFill>
            <a:srgbClr val="FFFFFF"/>
          </a:solidFill>
          <a:ln/>
        </p:spPr>
        <p:txBody>
          <a:bodyPr/>
          <a:lstStyle/>
          <a:p>
            <a:endParaRPr lang="en-IN"/>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sv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0.sv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svg"/><Relationship Id="rId4" Type="http://schemas.openxmlformats.org/officeDocument/2006/relationships/image" Target="../media/image8.svg"/><Relationship Id="rId9"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19.png"/><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3" name="Text 0"/>
          <p:cNvSpPr/>
          <p:nvPr/>
        </p:nvSpPr>
        <p:spPr>
          <a:xfrm>
            <a:off x="6280190" y="1682234"/>
            <a:ext cx="7556421" cy="3543895"/>
          </a:xfrm>
          <a:prstGeom prst="rect">
            <a:avLst/>
          </a:prstGeom>
          <a:noFill/>
          <a:ln/>
        </p:spPr>
        <p:txBody>
          <a:bodyPr wrap="square" lIns="0" tIns="0" rIns="0" bIns="0" rtlCol="0" anchor="t"/>
          <a:lstStyle/>
          <a:p>
            <a:pPr marL="0" indent="0" algn="l">
              <a:lnSpc>
                <a:spcPts val="5550"/>
              </a:lnSpc>
              <a:buNone/>
            </a:pPr>
            <a:r>
              <a:rPr lang="en-US" sz="4450" b="1" dirty="0">
                <a:solidFill>
                  <a:srgbClr val="000000"/>
                </a:solidFill>
                <a:latin typeface="Inter Bold" pitchFamily="34" charset="0"/>
                <a:ea typeface="Inter Bold" pitchFamily="34" charset="-122"/>
                <a:cs typeface="Inter Bold" pitchFamily="34" charset="-120"/>
              </a:rPr>
              <a:t> RAG-Based Age and     Gender Classification Using    Convolutional Neural Networks for Smart City Applications</a:t>
            </a:r>
            <a:endParaRPr lang="en-US" sz="4450" dirty="0"/>
          </a:p>
        </p:txBody>
      </p:sp>
      <p:sp>
        <p:nvSpPr>
          <p:cNvPr id="6" name="Rectangle 5">
            <a:extLst>
              <a:ext uri="{FF2B5EF4-FFF2-40B4-BE49-F238E27FC236}">
                <a16:creationId xmlns:a16="http://schemas.microsoft.com/office/drawing/2014/main" id="{1B50BA97-3780-197F-9DC0-5272C7222FF7}"/>
              </a:ext>
            </a:extLst>
          </p:cNvPr>
          <p:cNvSpPr/>
          <p:nvPr/>
        </p:nvSpPr>
        <p:spPr>
          <a:xfrm>
            <a:off x="12662704" y="7674015"/>
            <a:ext cx="1967696" cy="555585"/>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dirty="0"/>
          </a:p>
        </p:txBody>
      </p:sp>
      <p:pic>
        <p:nvPicPr>
          <p:cNvPr id="9" name="Picture 8">
            <a:extLst>
              <a:ext uri="{FF2B5EF4-FFF2-40B4-BE49-F238E27FC236}">
                <a16:creationId xmlns:a16="http://schemas.microsoft.com/office/drawing/2014/main" id="{57715D9E-D771-93E1-9670-E419EAE628C6}"/>
              </a:ext>
            </a:extLst>
          </p:cNvPr>
          <p:cNvPicPr>
            <a:picLocks noChangeAspect="1"/>
          </p:cNvPicPr>
          <p:nvPr/>
        </p:nvPicPr>
        <p:blipFill>
          <a:blip r:embed="rId3"/>
          <a:stretch>
            <a:fillRect/>
          </a:stretch>
        </p:blipFill>
        <p:spPr>
          <a:xfrm>
            <a:off x="0" y="0"/>
            <a:ext cx="6280190" cy="82296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3098959" y="367665"/>
            <a:ext cx="6570107" cy="416481"/>
          </a:xfrm>
          <a:prstGeom prst="rect">
            <a:avLst/>
          </a:prstGeom>
          <a:noFill/>
          <a:ln/>
        </p:spPr>
        <p:txBody>
          <a:bodyPr wrap="none" lIns="0" tIns="0" rIns="0" bIns="0" rtlCol="0" anchor="t"/>
          <a:lstStyle/>
          <a:p>
            <a:pPr marL="0" indent="0" algn="l">
              <a:lnSpc>
                <a:spcPts val="3250"/>
              </a:lnSpc>
              <a:buNone/>
            </a:pPr>
            <a:r>
              <a:rPr lang="en-US" sz="2600" b="1" dirty="0">
                <a:solidFill>
                  <a:srgbClr val="000000"/>
                </a:solidFill>
                <a:latin typeface="Inter Bold" pitchFamily="34" charset="0"/>
                <a:ea typeface="Inter Bold" pitchFamily="34" charset="-122"/>
                <a:cs typeface="Inter Bold" pitchFamily="34" charset="-120"/>
              </a:rPr>
              <a:t>Sample Output &amp; Real-World Application</a:t>
            </a:r>
            <a:endParaRPr lang="en-US" sz="2600" dirty="0"/>
          </a:p>
        </p:txBody>
      </p:sp>
      <p:pic>
        <p:nvPicPr>
          <p:cNvPr id="3" name="Image 0" descr="preencoded.png"/>
          <p:cNvPicPr>
            <a:picLocks noChangeAspect="1"/>
          </p:cNvPicPr>
          <p:nvPr/>
        </p:nvPicPr>
        <p:blipFill>
          <a:blip r:embed="rId3"/>
          <a:stretch>
            <a:fillRect/>
          </a:stretch>
        </p:blipFill>
        <p:spPr>
          <a:xfrm>
            <a:off x="3098959" y="1133951"/>
            <a:ext cx="3177778" cy="2461617"/>
          </a:xfrm>
          <a:prstGeom prst="rect">
            <a:avLst/>
          </a:prstGeom>
        </p:spPr>
      </p:pic>
      <p:sp>
        <p:nvSpPr>
          <p:cNvPr id="4" name="Text 1"/>
          <p:cNvSpPr/>
          <p:nvPr/>
        </p:nvSpPr>
        <p:spPr>
          <a:xfrm>
            <a:off x="3098959" y="3745468"/>
            <a:ext cx="1999774" cy="250031"/>
          </a:xfrm>
          <a:prstGeom prst="rect">
            <a:avLst/>
          </a:prstGeom>
          <a:noFill/>
          <a:ln/>
        </p:spPr>
        <p:txBody>
          <a:bodyPr wrap="none" lIns="0" tIns="0" rIns="0" bIns="0" rtlCol="0" anchor="t"/>
          <a:lstStyle/>
          <a:p>
            <a:pPr marL="0" indent="0" algn="l">
              <a:lnSpc>
                <a:spcPts val="1950"/>
              </a:lnSpc>
              <a:buNone/>
            </a:pPr>
            <a:r>
              <a:rPr lang="en-US" sz="1550" b="1" dirty="0">
                <a:solidFill>
                  <a:srgbClr val="000000"/>
                </a:solidFill>
                <a:latin typeface="Inter Bold" pitchFamily="34" charset="0"/>
                <a:ea typeface="Inter Bold" pitchFamily="34" charset="-122"/>
                <a:cs typeface="Inter Bold" pitchFamily="34" charset="-120"/>
              </a:rPr>
              <a:t>Input Scenario</a:t>
            </a:r>
            <a:endParaRPr lang="en-US" sz="1550" dirty="0"/>
          </a:p>
        </p:txBody>
      </p:sp>
      <p:sp>
        <p:nvSpPr>
          <p:cNvPr id="5" name="Text 2"/>
          <p:cNvSpPr/>
          <p:nvPr/>
        </p:nvSpPr>
        <p:spPr>
          <a:xfrm>
            <a:off x="3098959" y="4128730"/>
            <a:ext cx="3177778" cy="426720"/>
          </a:xfrm>
          <a:prstGeom prst="rect">
            <a:avLst/>
          </a:prstGeom>
          <a:noFill/>
          <a:ln/>
        </p:spPr>
        <p:txBody>
          <a:bodyPr wrap="square" lIns="0" tIns="0" rIns="0" bIns="0" rtlCol="0" anchor="t"/>
          <a:lstStyle/>
          <a:p>
            <a:pPr marL="0" indent="0" algn="l">
              <a:lnSpc>
                <a:spcPts val="1650"/>
              </a:lnSpc>
              <a:buNone/>
            </a:pPr>
            <a:r>
              <a:rPr lang="en-US" sz="1000" dirty="0">
                <a:solidFill>
                  <a:srgbClr val="272525"/>
                </a:solidFill>
                <a:latin typeface="Inter" pitchFamily="34" charset="0"/>
                <a:ea typeface="Inter" pitchFamily="34" charset="-122"/>
                <a:cs typeface="Inter" pitchFamily="34" charset="-120"/>
              </a:rPr>
              <a:t>Crowd image captured at major metro station during peak hours</a:t>
            </a:r>
            <a:endParaRPr lang="en-US" sz="1000" dirty="0"/>
          </a:p>
        </p:txBody>
      </p:sp>
      <p:sp>
        <p:nvSpPr>
          <p:cNvPr id="6" name="Text 3"/>
          <p:cNvSpPr/>
          <p:nvPr/>
        </p:nvSpPr>
        <p:spPr>
          <a:xfrm>
            <a:off x="6609636" y="1117283"/>
            <a:ext cx="2703552" cy="250031"/>
          </a:xfrm>
          <a:prstGeom prst="rect">
            <a:avLst/>
          </a:prstGeom>
          <a:noFill/>
          <a:ln/>
        </p:spPr>
        <p:txBody>
          <a:bodyPr wrap="none" lIns="0" tIns="0" rIns="0" bIns="0" rtlCol="0" anchor="t"/>
          <a:lstStyle/>
          <a:p>
            <a:pPr marL="0" indent="0" algn="l">
              <a:lnSpc>
                <a:spcPts val="1950"/>
              </a:lnSpc>
              <a:buNone/>
            </a:pPr>
            <a:r>
              <a:rPr lang="en-US" sz="1550" b="1" dirty="0">
                <a:solidFill>
                  <a:srgbClr val="000000"/>
                </a:solidFill>
                <a:latin typeface="Inter Bold" pitchFamily="34" charset="0"/>
                <a:ea typeface="Inter Bold" pitchFamily="34" charset="-122"/>
                <a:cs typeface="Inter Bold" pitchFamily="34" charset="-120"/>
              </a:rPr>
              <a:t>CNN Demographic Analysis</a:t>
            </a:r>
            <a:endParaRPr lang="en-US" sz="1550" dirty="0"/>
          </a:p>
        </p:txBody>
      </p:sp>
      <p:sp>
        <p:nvSpPr>
          <p:cNvPr id="7" name="Text 4"/>
          <p:cNvSpPr/>
          <p:nvPr/>
        </p:nvSpPr>
        <p:spPr>
          <a:xfrm>
            <a:off x="6609636" y="1500545"/>
            <a:ext cx="4929307" cy="213360"/>
          </a:xfrm>
          <a:prstGeom prst="rect">
            <a:avLst/>
          </a:prstGeom>
          <a:noFill/>
          <a:ln/>
        </p:spPr>
        <p:txBody>
          <a:bodyPr wrap="none" lIns="0" tIns="0" rIns="0" bIns="0" rtlCol="0" anchor="t"/>
          <a:lstStyle/>
          <a:p>
            <a:pPr marL="342900" indent="-342900" algn="l">
              <a:lnSpc>
                <a:spcPts val="1650"/>
              </a:lnSpc>
              <a:buSzPct val="100000"/>
              <a:buChar char="•"/>
            </a:pPr>
            <a:r>
              <a:rPr lang="en-US" sz="1000" b="1" dirty="0">
                <a:solidFill>
                  <a:srgbClr val="272525"/>
                </a:solidFill>
                <a:latin typeface="Inter" pitchFamily="34" charset="0"/>
                <a:ea typeface="Inter" pitchFamily="34" charset="-122"/>
                <a:cs typeface="Inter" pitchFamily="34" charset="-120"/>
              </a:rPr>
              <a:t>Average Age Range:</a:t>
            </a:r>
            <a:r>
              <a:rPr lang="en-US" sz="1000" dirty="0">
                <a:solidFill>
                  <a:srgbClr val="272525"/>
                </a:solidFill>
                <a:latin typeface="Inter" pitchFamily="34" charset="0"/>
                <a:ea typeface="Inter" pitchFamily="34" charset="-122"/>
                <a:cs typeface="Inter" pitchFamily="34" charset="-120"/>
              </a:rPr>
              <a:t> 20–35 years</a:t>
            </a:r>
            <a:endParaRPr lang="en-US" sz="1000" dirty="0"/>
          </a:p>
        </p:txBody>
      </p:sp>
      <p:sp>
        <p:nvSpPr>
          <p:cNvPr id="8" name="Text 5"/>
          <p:cNvSpPr/>
          <p:nvPr/>
        </p:nvSpPr>
        <p:spPr>
          <a:xfrm>
            <a:off x="6609636" y="1760458"/>
            <a:ext cx="4929307" cy="213360"/>
          </a:xfrm>
          <a:prstGeom prst="rect">
            <a:avLst/>
          </a:prstGeom>
          <a:noFill/>
          <a:ln/>
        </p:spPr>
        <p:txBody>
          <a:bodyPr wrap="none" lIns="0" tIns="0" rIns="0" bIns="0" rtlCol="0" anchor="t"/>
          <a:lstStyle/>
          <a:p>
            <a:pPr marL="342900" indent="-342900" algn="l">
              <a:lnSpc>
                <a:spcPts val="1650"/>
              </a:lnSpc>
              <a:buSzPct val="100000"/>
              <a:buChar char="•"/>
            </a:pPr>
            <a:r>
              <a:rPr lang="en-US" sz="1000" b="1" dirty="0">
                <a:solidFill>
                  <a:srgbClr val="272525"/>
                </a:solidFill>
                <a:latin typeface="Inter" pitchFamily="34" charset="0"/>
                <a:ea typeface="Inter" pitchFamily="34" charset="-122"/>
                <a:cs typeface="Inter" pitchFamily="34" charset="-120"/>
              </a:rPr>
              <a:t>Gender Distribution:</a:t>
            </a:r>
            <a:r>
              <a:rPr lang="en-US" sz="1000" dirty="0">
                <a:solidFill>
                  <a:srgbClr val="272525"/>
                </a:solidFill>
                <a:latin typeface="Inter" pitchFamily="34" charset="0"/>
                <a:ea typeface="Inter" pitchFamily="34" charset="-122"/>
                <a:cs typeface="Inter" pitchFamily="34" charset="-120"/>
              </a:rPr>
              <a:t> 55% Female, 45% Male</a:t>
            </a:r>
            <a:endParaRPr lang="en-US" sz="1000" dirty="0"/>
          </a:p>
        </p:txBody>
      </p:sp>
      <p:sp>
        <p:nvSpPr>
          <p:cNvPr id="9" name="Text 6"/>
          <p:cNvSpPr/>
          <p:nvPr/>
        </p:nvSpPr>
        <p:spPr>
          <a:xfrm>
            <a:off x="6609636" y="2020372"/>
            <a:ext cx="4929307" cy="213360"/>
          </a:xfrm>
          <a:prstGeom prst="rect">
            <a:avLst/>
          </a:prstGeom>
          <a:noFill/>
          <a:ln/>
        </p:spPr>
        <p:txBody>
          <a:bodyPr wrap="none" lIns="0" tIns="0" rIns="0" bIns="0" rtlCol="0" anchor="t"/>
          <a:lstStyle/>
          <a:p>
            <a:pPr marL="342900" indent="-342900" algn="l">
              <a:lnSpc>
                <a:spcPts val="1650"/>
              </a:lnSpc>
              <a:buSzPct val="100000"/>
              <a:buChar char="•"/>
            </a:pPr>
            <a:r>
              <a:rPr lang="en-US" sz="1000" b="1" dirty="0">
                <a:solidFill>
                  <a:srgbClr val="272525"/>
                </a:solidFill>
                <a:latin typeface="Inter" pitchFamily="34" charset="0"/>
                <a:ea typeface="Inter" pitchFamily="34" charset="-122"/>
                <a:cs typeface="Inter" pitchFamily="34" charset="-120"/>
              </a:rPr>
              <a:t>Sample Size:</a:t>
            </a:r>
            <a:r>
              <a:rPr lang="en-US" sz="1000" dirty="0">
                <a:solidFill>
                  <a:srgbClr val="272525"/>
                </a:solidFill>
                <a:latin typeface="Inter" pitchFamily="34" charset="0"/>
                <a:ea typeface="Inter" pitchFamily="34" charset="-122"/>
                <a:cs typeface="Inter" pitchFamily="34" charset="-120"/>
              </a:rPr>
              <a:t> 247 individuals detected</a:t>
            </a:r>
            <a:endParaRPr lang="en-US" sz="1000" dirty="0"/>
          </a:p>
        </p:txBody>
      </p:sp>
      <p:sp>
        <p:nvSpPr>
          <p:cNvPr id="10" name="Shape 7"/>
          <p:cNvSpPr/>
          <p:nvPr/>
        </p:nvSpPr>
        <p:spPr>
          <a:xfrm>
            <a:off x="3098959" y="4891794"/>
            <a:ext cx="8432483" cy="24170"/>
          </a:xfrm>
          <a:prstGeom prst="rect">
            <a:avLst/>
          </a:prstGeom>
          <a:solidFill>
            <a:srgbClr val="272525">
              <a:alpha val="50000"/>
            </a:srgbClr>
          </a:solidFill>
          <a:ln/>
        </p:spPr>
        <p:txBody>
          <a:bodyPr/>
          <a:lstStyle/>
          <a:p>
            <a:endParaRPr lang="en-IN"/>
          </a:p>
        </p:txBody>
      </p:sp>
      <p:sp>
        <p:nvSpPr>
          <p:cNvPr id="11" name="Text 8"/>
          <p:cNvSpPr/>
          <p:nvPr/>
        </p:nvSpPr>
        <p:spPr>
          <a:xfrm>
            <a:off x="3298865" y="5265658"/>
            <a:ext cx="2257544" cy="250031"/>
          </a:xfrm>
          <a:prstGeom prst="rect">
            <a:avLst/>
          </a:prstGeom>
          <a:noFill/>
          <a:ln/>
        </p:spPr>
        <p:txBody>
          <a:bodyPr wrap="none" lIns="0" tIns="0" rIns="0" bIns="0" rtlCol="0" anchor="t"/>
          <a:lstStyle/>
          <a:p>
            <a:pPr marL="0" indent="0" algn="l">
              <a:lnSpc>
                <a:spcPts val="1950"/>
              </a:lnSpc>
              <a:buNone/>
            </a:pPr>
            <a:r>
              <a:rPr lang="en-US" sz="1550" b="1" dirty="0">
                <a:solidFill>
                  <a:srgbClr val="000000"/>
                </a:solidFill>
                <a:latin typeface="Inter Bold" pitchFamily="34" charset="0"/>
                <a:ea typeface="Inter Bold" pitchFamily="34" charset="-122"/>
                <a:cs typeface="Inter Bold" pitchFamily="34" charset="-120"/>
              </a:rPr>
              <a:t>RAG-Generated Insight</a:t>
            </a:r>
            <a:endParaRPr lang="en-US" sz="1550" dirty="0"/>
          </a:p>
        </p:txBody>
      </p:sp>
      <p:sp>
        <p:nvSpPr>
          <p:cNvPr id="12" name="Text 9"/>
          <p:cNvSpPr/>
          <p:nvPr/>
        </p:nvSpPr>
        <p:spPr>
          <a:xfrm>
            <a:off x="3298865" y="5715595"/>
            <a:ext cx="8232577" cy="1066800"/>
          </a:xfrm>
          <a:prstGeom prst="rect">
            <a:avLst/>
          </a:prstGeom>
          <a:noFill/>
          <a:ln/>
        </p:spPr>
        <p:txBody>
          <a:bodyPr wrap="square" lIns="0" tIns="0" rIns="0" bIns="0" rtlCol="0" anchor="t"/>
          <a:lstStyle/>
          <a:p>
            <a:pPr marL="0" indent="0" algn="l">
              <a:lnSpc>
                <a:spcPts val="1650"/>
              </a:lnSpc>
              <a:buNone/>
            </a:pPr>
            <a:r>
              <a:rPr lang="en-US" sz="1000" dirty="0">
                <a:solidFill>
                  <a:srgbClr val="272525"/>
                </a:solidFill>
                <a:latin typeface="Inter" pitchFamily="34" charset="0"/>
                <a:ea typeface="Inter" pitchFamily="34" charset="-122"/>
                <a:cs typeface="Inter" pitchFamily="34" charset="-120"/>
              </a:rPr>
              <a:t>"Based on SDG 11 guidelines and urban mobility reports, the higher concentration of young adults (ages 20-35) suggests the need for increased public transport frequency during peak hours, enhanced safety measures including better lighting and security presence, and employment-oriented infrastructure development near major transit hubs. The balanced gender distribution indicates successful inclusive transit policies, though continued monitoring is recommended to ensure sustained accessibility for all demographic groups."</a:t>
            </a:r>
            <a:endParaRPr lang="en-US" sz="1000" dirty="0"/>
          </a:p>
        </p:txBody>
      </p:sp>
      <p:sp>
        <p:nvSpPr>
          <p:cNvPr id="13" name="Shape 10"/>
          <p:cNvSpPr/>
          <p:nvPr/>
        </p:nvSpPr>
        <p:spPr>
          <a:xfrm>
            <a:off x="3098959" y="5065752"/>
            <a:ext cx="15240" cy="1866543"/>
          </a:xfrm>
          <a:prstGeom prst="rect">
            <a:avLst/>
          </a:prstGeom>
          <a:solidFill>
            <a:srgbClr val="4950BC"/>
          </a:solidFill>
          <a:ln/>
        </p:spPr>
        <p:txBody>
          <a:bodyPr/>
          <a:lstStyle/>
          <a:p>
            <a:endParaRPr lang="en-IN"/>
          </a:p>
        </p:txBody>
      </p:sp>
      <p:sp>
        <p:nvSpPr>
          <p:cNvPr id="14" name="Shape 11"/>
          <p:cNvSpPr/>
          <p:nvPr/>
        </p:nvSpPr>
        <p:spPr>
          <a:xfrm>
            <a:off x="3098959" y="7082195"/>
            <a:ext cx="8432483" cy="779621"/>
          </a:xfrm>
          <a:prstGeom prst="roundRect">
            <a:avLst>
              <a:gd name="adj" fmla="val 7182"/>
            </a:avLst>
          </a:prstGeom>
          <a:solidFill>
            <a:srgbClr val="C7C9EA"/>
          </a:solidFill>
          <a:ln/>
        </p:spPr>
        <p:txBody>
          <a:bodyPr/>
          <a:lstStyle/>
          <a:p>
            <a:endParaRPr lang="en-IN"/>
          </a:p>
        </p:txBody>
      </p:sp>
      <p:pic>
        <p:nvPicPr>
          <p:cNvPr id="15" name="Image 1" descr="preencoded.png"/>
          <p:cNvPicPr>
            <a:picLocks noChangeAspect="1"/>
          </p:cNvPicPr>
          <p:nvPr/>
        </p:nvPicPr>
        <p:blipFill>
          <a:blip r:embed="rId4"/>
          <a:stretch>
            <a:fillRect/>
          </a:stretch>
        </p:blipFill>
        <p:spPr>
          <a:xfrm>
            <a:off x="3232190" y="7284363"/>
            <a:ext cx="166568" cy="133231"/>
          </a:xfrm>
          <a:prstGeom prst="rect">
            <a:avLst/>
          </a:prstGeom>
        </p:spPr>
      </p:pic>
      <p:sp>
        <p:nvSpPr>
          <p:cNvPr id="16" name="Text 12"/>
          <p:cNvSpPr/>
          <p:nvPr/>
        </p:nvSpPr>
        <p:spPr>
          <a:xfrm>
            <a:off x="3531989" y="7248644"/>
            <a:ext cx="7866221" cy="426720"/>
          </a:xfrm>
          <a:prstGeom prst="rect">
            <a:avLst/>
          </a:prstGeom>
          <a:noFill/>
          <a:ln/>
        </p:spPr>
        <p:txBody>
          <a:bodyPr wrap="square" lIns="0" tIns="0" rIns="0" bIns="0" rtlCol="0" anchor="t"/>
          <a:lstStyle/>
          <a:p>
            <a:pPr marL="0" indent="0" algn="l">
              <a:lnSpc>
                <a:spcPts val="1650"/>
              </a:lnSpc>
              <a:buNone/>
            </a:pPr>
            <a:r>
              <a:rPr lang="en-US" sz="1000" b="1" dirty="0">
                <a:solidFill>
                  <a:srgbClr val="000000"/>
                </a:solidFill>
                <a:latin typeface="Inter" pitchFamily="34" charset="0"/>
                <a:ea typeface="Inter" pitchFamily="34" charset="-122"/>
                <a:cs typeface="Inter" pitchFamily="34" charset="-120"/>
              </a:rPr>
              <a:t>Impact:</a:t>
            </a:r>
            <a:r>
              <a:rPr lang="en-US" sz="1000" dirty="0">
                <a:solidFill>
                  <a:srgbClr val="000000"/>
                </a:solidFill>
                <a:latin typeface="Inter" pitchFamily="34" charset="0"/>
                <a:ea typeface="Inter" pitchFamily="34" charset="-122"/>
                <a:cs typeface="Inter" pitchFamily="34" charset="-120"/>
              </a:rPr>
              <a:t> This actionable insight enables city planners to make data-driven decisions about infrastructure investment, service scheduling, and policy development—all while maintaining ethical privacy standards.</a:t>
            </a:r>
            <a:endParaRPr lang="en-US" sz="10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3F59299-24E8-9175-943B-23EB9ADEB4C1}"/>
              </a:ext>
            </a:extLst>
          </p:cNvPr>
          <p:cNvSpPr/>
          <p:nvPr/>
        </p:nvSpPr>
        <p:spPr>
          <a:xfrm>
            <a:off x="1030147" y="0"/>
            <a:ext cx="5058137" cy="1319514"/>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6600" dirty="0"/>
              <a:t>Prototype</a:t>
            </a:r>
            <a:endParaRPr lang="en-IN" sz="6600" dirty="0"/>
          </a:p>
        </p:txBody>
      </p:sp>
      <p:pic>
        <p:nvPicPr>
          <p:cNvPr id="3" name="Picture 2">
            <a:extLst>
              <a:ext uri="{FF2B5EF4-FFF2-40B4-BE49-F238E27FC236}">
                <a16:creationId xmlns:a16="http://schemas.microsoft.com/office/drawing/2014/main" id="{D15C57AF-9DB7-2D1D-081F-41F41D669299}"/>
              </a:ext>
            </a:extLst>
          </p:cNvPr>
          <p:cNvPicPr>
            <a:picLocks noChangeAspect="1"/>
          </p:cNvPicPr>
          <p:nvPr/>
        </p:nvPicPr>
        <p:blipFill>
          <a:blip r:embed="rId2"/>
          <a:stretch>
            <a:fillRect/>
          </a:stretch>
        </p:blipFill>
        <p:spPr>
          <a:xfrm>
            <a:off x="92598" y="1163255"/>
            <a:ext cx="14329458" cy="6973747"/>
          </a:xfrm>
          <a:prstGeom prst="rect">
            <a:avLst/>
          </a:prstGeom>
        </p:spPr>
      </p:pic>
    </p:spTree>
    <p:extLst>
      <p:ext uri="{BB962C8B-B14F-4D97-AF65-F5344CB8AC3E}">
        <p14:creationId xmlns:p14="http://schemas.microsoft.com/office/powerpoint/2010/main" val="30603947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D575B70-20DF-2365-9600-038F0F2E84AA}"/>
              </a:ext>
            </a:extLst>
          </p:cNvPr>
          <p:cNvSpPr txBox="1"/>
          <p:nvPr/>
        </p:nvSpPr>
        <p:spPr>
          <a:xfrm>
            <a:off x="3657600" y="400384"/>
            <a:ext cx="7315200" cy="646331"/>
          </a:xfrm>
          <a:prstGeom prst="rect">
            <a:avLst/>
          </a:prstGeom>
          <a:noFill/>
        </p:spPr>
        <p:txBody>
          <a:bodyPr wrap="square">
            <a:spAutoFit/>
          </a:bodyPr>
          <a:lstStyle/>
          <a:p>
            <a:r>
              <a:rPr lang="en-IN" sz="3600" b="1" u="sng" dirty="0"/>
              <a:t>Prototype Overview &amp; Objectives</a:t>
            </a:r>
          </a:p>
        </p:txBody>
      </p:sp>
      <p:sp>
        <p:nvSpPr>
          <p:cNvPr id="8" name="TextBox 7">
            <a:extLst>
              <a:ext uri="{FF2B5EF4-FFF2-40B4-BE49-F238E27FC236}">
                <a16:creationId xmlns:a16="http://schemas.microsoft.com/office/drawing/2014/main" id="{9EE84B2E-EC8B-E03C-66BC-2541830B139A}"/>
              </a:ext>
            </a:extLst>
          </p:cNvPr>
          <p:cNvSpPr txBox="1"/>
          <p:nvPr/>
        </p:nvSpPr>
        <p:spPr>
          <a:xfrm>
            <a:off x="2129742" y="2533004"/>
            <a:ext cx="9537539" cy="3539430"/>
          </a:xfrm>
          <a:prstGeom prst="rect">
            <a:avLst/>
          </a:prstGeom>
          <a:noFill/>
        </p:spPr>
        <p:txBody>
          <a:bodyPr wrap="square">
            <a:spAutoFit/>
          </a:bodyPr>
          <a:lstStyle/>
          <a:p>
            <a:pPr marL="457200" indent="-457200">
              <a:buFont typeface="Arial" panose="020B0604020202020204" pitchFamily="34" charset="0"/>
              <a:buChar char="•"/>
            </a:pPr>
            <a:r>
              <a:rPr lang="en-IN" sz="2800" b="1" dirty="0"/>
              <a:t>Goal: </a:t>
            </a:r>
            <a:r>
              <a:rPr lang="en-IN" sz="2800" dirty="0"/>
              <a:t>Supporting Sustainable Cities and Communities (SDG 11).</a:t>
            </a:r>
          </a:p>
          <a:p>
            <a:pPr marL="457200" indent="-457200">
              <a:buFont typeface="Arial" panose="020B0604020202020204" pitchFamily="34" charset="0"/>
              <a:buChar char="•"/>
            </a:pPr>
            <a:r>
              <a:rPr lang="en-IN" sz="2800" b="1" dirty="0"/>
              <a:t>Core System: </a:t>
            </a:r>
            <a:r>
              <a:rPr lang="en-IN" sz="2800" dirty="0"/>
              <a:t>Integrated CNN + RAG framework for Smart City analysis.</a:t>
            </a:r>
          </a:p>
          <a:p>
            <a:pPr marL="457200" indent="-457200">
              <a:buFont typeface="Arial" panose="020B0604020202020204" pitchFamily="34" charset="0"/>
              <a:buChar char="•"/>
            </a:pPr>
            <a:r>
              <a:rPr lang="en-IN" sz="2800" b="1" dirty="0"/>
              <a:t>Target Data: </a:t>
            </a:r>
            <a:r>
              <a:rPr lang="en-IN" sz="2800" dirty="0"/>
              <a:t>Real-time demographic perception from high-traffic areas like metro stations.</a:t>
            </a:r>
          </a:p>
          <a:p>
            <a:pPr marL="457200" indent="-457200">
              <a:buFont typeface="Arial" panose="020B0604020202020204" pitchFamily="34" charset="0"/>
              <a:buChar char="•"/>
            </a:pPr>
            <a:r>
              <a:rPr lang="en-IN" sz="2800" b="1" dirty="0"/>
              <a:t>Key Output: </a:t>
            </a:r>
            <a:r>
              <a:rPr lang="en-IN" sz="2800" dirty="0"/>
              <a:t>Evidence-based Policy Insights for urban planners.</a:t>
            </a:r>
          </a:p>
        </p:txBody>
      </p:sp>
    </p:spTree>
    <p:extLst>
      <p:ext uri="{BB962C8B-B14F-4D97-AF65-F5344CB8AC3E}">
        <p14:creationId xmlns:p14="http://schemas.microsoft.com/office/powerpoint/2010/main" val="2151736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76DA30B-644D-A542-C044-429D0D0F8FB6}"/>
              </a:ext>
            </a:extLst>
          </p:cNvPr>
          <p:cNvSpPr txBox="1"/>
          <p:nvPr/>
        </p:nvSpPr>
        <p:spPr>
          <a:xfrm>
            <a:off x="5347504" y="399856"/>
            <a:ext cx="7315200" cy="769441"/>
          </a:xfrm>
          <a:prstGeom prst="rect">
            <a:avLst/>
          </a:prstGeom>
          <a:noFill/>
        </p:spPr>
        <p:txBody>
          <a:bodyPr wrap="square">
            <a:spAutoFit/>
          </a:bodyPr>
          <a:lstStyle/>
          <a:p>
            <a:r>
              <a:rPr lang="en-IN" sz="4400" b="1" u="sng" dirty="0"/>
              <a:t>Workflow</a:t>
            </a:r>
          </a:p>
        </p:txBody>
      </p:sp>
      <p:sp>
        <p:nvSpPr>
          <p:cNvPr id="5" name="TextBox 4">
            <a:extLst>
              <a:ext uri="{FF2B5EF4-FFF2-40B4-BE49-F238E27FC236}">
                <a16:creationId xmlns:a16="http://schemas.microsoft.com/office/drawing/2014/main" id="{FFAB7887-3BC1-82C7-98C2-E701385081EB}"/>
              </a:ext>
            </a:extLst>
          </p:cNvPr>
          <p:cNvSpPr txBox="1"/>
          <p:nvPr/>
        </p:nvSpPr>
        <p:spPr>
          <a:xfrm>
            <a:off x="752354" y="1657063"/>
            <a:ext cx="13623403" cy="5016758"/>
          </a:xfrm>
          <a:prstGeom prst="rect">
            <a:avLst/>
          </a:prstGeom>
          <a:noFill/>
        </p:spPr>
        <p:txBody>
          <a:bodyPr wrap="square">
            <a:spAutoFit/>
          </a:bodyPr>
          <a:lstStyle/>
          <a:p>
            <a:pPr marL="342900" indent="-342900" algn="just">
              <a:buAutoNum type="arabicPeriod"/>
            </a:pPr>
            <a:r>
              <a:rPr lang="en-US" sz="2000" b="1" dirty="0"/>
              <a:t>Visual Analysis: </a:t>
            </a:r>
            <a:r>
              <a:rPr lang="en-US" sz="2000" dirty="0"/>
              <a:t>Perception Layer Input Processing: High-resolution imagery from locations like metro stations is fed into a Convolutional Neural Network (CNN).</a:t>
            </a:r>
          </a:p>
          <a:p>
            <a:pPr marL="342900" indent="-342900" algn="just">
              <a:buAutoNum type="arabicPeriod"/>
            </a:pPr>
            <a:r>
              <a:rPr lang="en-US" sz="2000" b="1" dirty="0"/>
              <a:t>Demographic Extraction: </a:t>
            </a:r>
            <a:r>
              <a:rPr lang="en-US" sz="2000" dirty="0"/>
              <a:t>The CNN performs real-time classification to predict the age group (e.g., 20–35) and gender distribution (e.g., 55% Female) of the crowd.</a:t>
            </a:r>
          </a:p>
          <a:p>
            <a:pPr marL="342900" indent="-342900" algn="just">
              <a:buAutoNum type="arabicPeriod"/>
            </a:pPr>
            <a:r>
              <a:rPr lang="en-US" sz="2000" b="1" dirty="0"/>
              <a:t>Contextualization: Semantic Bridge Query Synthesis: </a:t>
            </a:r>
            <a:r>
              <a:rPr lang="en-US" sz="2000" dirty="0"/>
              <a:t>The Query Builder translates raw demographic percentages into a structured, natural language prompt.</a:t>
            </a:r>
          </a:p>
          <a:p>
            <a:pPr marL="342900" indent="-342900" algn="just">
              <a:buAutoNum type="arabicPeriod"/>
            </a:pPr>
            <a:r>
              <a:rPr lang="en-US" sz="2000" b="1" dirty="0"/>
              <a:t>Contextual Framing: </a:t>
            </a:r>
            <a:r>
              <a:rPr lang="en-US" sz="2000" dirty="0"/>
              <a:t>It creates a specific request—such as "Provide planning insights for a young, predominantly female crowd at a metro station"—to guide the AI’s focus.</a:t>
            </a:r>
          </a:p>
          <a:p>
            <a:pPr marL="342900" indent="-342900" algn="just">
              <a:buAutoNum type="arabicPeriod"/>
            </a:pPr>
            <a:r>
              <a:rPr lang="en-US" sz="2000" b="1" dirty="0"/>
              <a:t> Knowledge Retrieval: </a:t>
            </a:r>
            <a:r>
              <a:rPr lang="en-US" sz="2000" dirty="0"/>
              <a:t>The RAG Framework Authoritative Retrieval: The system queries a Vector Database populated with SDG 11 frameworks, sustainable transport research, and Smart City documentation.</a:t>
            </a:r>
          </a:p>
          <a:p>
            <a:pPr marL="342900" indent="-342900" algn="just">
              <a:buAutoNum type="arabicPeriod"/>
            </a:pPr>
            <a:r>
              <a:rPr lang="en-US" sz="2000" b="1" dirty="0"/>
              <a:t>Document Grounding: </a:t>
            </a:r>
            <a:r>
              <a:rPr lang="en-US" sz="2000" dirty="0"/>
              <a:t>The Document Retriever pulls only the most relevant expert segments to prevent the AI from "hallucinating" or providing generic advice.</a:t>
            </a:r>
          </a:p>
          <a:p>
            <a:pPr marL="342900" indent="-342900" algn="just">
              <a:buAutoNum type="arabicPeriod"/>
            </a:pPr>
            <a:r>
              <a:rPr lang="en-US" sz="2000" b="1" dirty="0"/>
              <a:t>Strategic Action: </a:t>
            </a:r>
            <a:r>
              <a:rPr lang="en-US" sz="2000" dirty="0"/>
              <a:t>Synthesis &amp; Output LLM Integration: A Large Language Model (LLM) synthesizes the retrieved expert data with the specific crowd demographics.</a:t>
            </a:r>
          </a:p>
          <a:p>
            <a:pPr marL="342900" indent="-342900" algn="just">
              <a:buAutoNum type="arabicPeriod"/>
            </a:pPr>
            <a:r>
              <a:rPr lang="en-US" sz="2000" b="1" dirty="0"/>
              <a:t>Policy Recommendations: </a:t>
            </a:r>
            <a:r>
              <a:rPr lang="en-US" sz="2000" dirty="0"/>
              <a:t>The final output provides high-value Policy Insights, such as optimizing public transport frequency, enhancing lighting for safety, or developing nearby job hubs.</a:t>
            </a:r>
            <a:endParaRPr lang="en-IN" sz="2000" dirty="0"/>
          </a:p>
        </p:txBody>
      </p:sp>
    </p:spTree>
    <p:extLst>
      <p:ext uri="{BB962C8B-B14F-4D97-AF65-F5344CB8AC3E}">
        <p14:creationId xmlns:p14="http://schemas.microsoft.com/office/powerpoint/2010/main" val="33814811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F5DC325-4B82-1E47-8DA7-D3623D892763}"/>
              </a:ext>
            </a:extLst>
          </p:cNvPr>
          <p:cNvPicPr>
            <a:picLocks noChangeAspect="1"/>
          </p:cNvPicPr>
          <p:nvPr/>
        </p:nvPicPr>
        <p:blipFill>
          <a:blip r:embed="rId2"/>
          <a:stretch>
            <a:fillRect/>
          </a:stretch>
        </p:blipFill>
        <p:spPr>
          <a:xfrm>
            <a:off x="0" y="0"/>
            <a:ext cx="14630400" cy="8229600"/>
          </a:xfrm>
          <a:prstGeom prst="rect">
            <a:avLst/>
          </a:prstGeom>
        </p:spPr>
      </p:pic>
    </p:spTree>
    <p:extLst>
      <p:ext uri="{BB962C8B-B14F-4D97-AF65-F5344CB8AC3E}">
        <p14:creationId xmlns:p14="http://schemas.microsoft.com/office/powerpoint/2010/main" val="29585493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793790" y="634127"/>
            <a:ext cx="1806654" cy="426244"/>
          </a:xfrm>
          <a:prstGeom prst="roundRect">
            <a:avLst>
              <a:gd name="adj" fmla="val 17880"/>
            </a:avLst>
          </a:prstGeom>
          <a:solidFill>
            <a:srgbClr val="DADBF1"/>
          </a:solidFill>
          <a:ln/>
        </p:spPr>
        <p:txBody>
          <a:bodyPr/>
          <a:lstStyle/>
          <a:p>
            <a:endParaRPr lang="en-IN"/>
          </a:p>
        </p:txBody>
      </p:sp>
      <p:pic>
        <p:nvPicPr>
          <p:cNvPr id="3"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29878" y="756523"/>
            <a:ext cx="181451" cy="181451"/>
          </a:xfrm>
          <a:prstGeom prst="rect">
            <a:avLst/>
          </a:prstGeom>
        </p:spPr>
      </p:pic>
      <p:sp>
        <p:nvSpPr>
          <p:cNvPr id="4" name="Text 1"/>
          <p:cNvSpPr/>
          <p:nvPr/>
        </p:nvSpPr>
        <p:spPr>
          <a:xfrm>
            <a:off x="1202055" y="702112"/>
            <a:ext cx="1262301" cy="290274"/>
          </a:xfrm>
          <a:prstGeom prst="rect">
            <a:avLst/>
          </a:prstGeom>
          <a:noFill/>
          <a:ln/>
        </p:spPr>
        <p:txBody>
          <a:bodyPr wrap="none" lIns="0" tIns="0" rIns="0" bIns="0" rtlCol="0" anchor="t"/>
          <a:lstStyle/>
          <a:p>
            <a:pPr marL="0" indent="0" algn="l">
              <a:lnSpc>
                <a:spcPts val="2250"/>
              </a:lnSpc>
              <a:buNone/>
            </a:pPr>
            <a:r>
              <a:rPr lang="en-US" sz="1400" dirty="0">
                <a:solidFill>
                  <a:srgbClr val="272525"/>
                </a:solidFill>
                <a:latin typeface="Inter" pitchFamily="34" charset="0"/>
                <a:ea typeface="Inter" pitchFamily="34" charset="-122"/>
                <a:cs typeface="Inter" pitchFamily="34" charset="-120"/>
              </a:rPr>
              <a:t>SMART CITIES</a:t>
            </a:r>
            <a:endParaRPr lang="en-US" sz="1400" dirty="0"/>
          </a:p>
        </p:txBody>
      </p:sp>
      <p:sp>
        <p:nvSpPr>
          <p:cNvPr id="5" name="Text 2"/>
          <p:cNvSpPr/>
          <p:nvPr/>
        </p:nvSpPr>
        <p:spPr>
          <a:xfrm>
            <a:off x="793790" y="1151096"/>
            <a:ext cx="10032921" cy="708779"/>
          </a:xfrm>
          <a:prstGeom prst="rect">
            <a:avLst/>
          </a:prstGeom>
          <a:noFill/>
          <a:ln/>
        </p:spPr>
        <p:txBody>
          <a:bodyPr wrap="none" lIns="0" tIns="0" rIns="0" bIns="0" rtlCol="0" anchor="t"/>
          <a:lstStyle/>
          <a:p>
            <a:pPr marL="0" indent="0" algn="l">
              <a:lnSpc>
                <a:spcPts val="5550"/>
              </a:lnSpc>
              <a:buNone/>
            </a:pPr>
            <a:r>
              <a:rPr lang="en-US" sz="4450" b="1" dirty="0">
                <a:solidFill>
                  <a:srgbClr val="000000"/>
                </a:solidFill>
                <a:latin typeface="Inter Bold" pitchFamily="34" charset="0"/>
                <a:ea typeface="Inter Bold" pitchFamily="34" charset="-122"/>
                <a:cs typeface="Inter Bold" pitchFamily="34" charset="-120"/>
              </a:rPr>
              <a:t>The Need for Smart City Intelligence</a:t>
            </a:r>
            <a:endParaRPr lang="en-US" sz="4450" dirty="0"/>
          </a:p>
        </p:txBody>
      </p:sp>
      <p:sp>
        <p:nvSpPr>
          <p:cNvPr id="6" name="Text 3"/>
          <p:cNvSpPr/>
          <p:nvPr/>
        </p:nvSpPr>
        <p:spPr>
          <a:xfrm>
            <a:off x="793790" y="2404110"/>
            <a:ext cx="7604284" cy="2177415"/>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Modern smart cities depend on artificial intelligence to process vast amounts of data streaming from sensors, cameras, and IoT devices across urban landscapes. While Deep Learning architectures like Convolutional Neural Networks excel at perception tasks—detecting and classifying faces with remarkable accuracy—they fall short in two critical areas: contextual reasoning and explainability.</a:t>
            </a:r>
            <a:endParaRPr lang="en-US" sz="1750" dirty="0"/>
          </a:p>
        </p:txBody>
      </p:sp>
      <p:sp>
        <p:nvSpPr>
          <p:cNvPr id="7" name="Text 4"/>
          <p:cNvSpPr/>
          <p:nvPr/>
        </p:nvSpPr>
        <p:spPr>
          <a:xfrm>
            <a:off x="793790" y="4785598"/>
            <a:ext cx="7604284" cy="1814513"/>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Our innovative solution combines </a:t>
            </a:r>
            <a:r>
              <a:rPr lang="en-US" sz="1750" b="1" dirty="0">
                <a:solidFill>
                  <a:srgbClr val="272525"/>
                </a:solidFill>
                <a:latin typeface="Inter" pitchFamily="34" charset="0"/>
                <a:ea typeface="Inter" pitchFamily="34" charset="-122"/>
                <a:cs typeface="Inter" pitchFamily="34" charset="-120"/>
              </a:rPr>
              <a:t>CNN perception</a:t>
            </a:r>
            <a:r>
              <a:rPr lang="en-US" sz="1750" dirty="0">
                <a:solidFill>
                  <a:srgbClr val="272525"/>
                </a:solidFill>
                <a:latin typeface="Inter" pitchFamily="34" charset="0"/>
                <a:ea typeface="Inter" pitchFamily="34" charset="-122"/>
                <a:cs typeface="Inter" pitchFamily="34" charset="-120"/>
              </a:rPr>
              <a:t> with </a:t>
            </a:r>
            <a:r>
              <a:rPr lang="en-US" sz="1750" b="1" dirty="0">
                <a:solidFill>
                  <a:srgbClr val="272525"/>
                </a:solidFill>
                <a:latin typeface="Inter" pitchFamily="34" charset="0"/>
                <a:ea typeface="Inter" pitchFamily="34" charset="-122"/>
                <a:cs typeface="Inter" pitchFamily="34" charset="-120"/>
              </a:rPr>
              <a:t>RAG (Retrieval-Augmented Generation)</a:t>
            </a:r>
            <a:r>
              <a:rPr lang="en-US" sz="1750" dirty="0">
                <a:solidFill>
                  <a:srgbClr val="272525"/>
                </a:solidFill>
                <a:latin typeface="Inter" pitchFamily="34" charset="0"/>
                <a:ea typeface="Inter" pitchFamily="34" charset="-122"/>
                <a:cs typeface="Inter" pitchFamily="34" charset="-120"/>
              </a:rPr>
              <a:t> to create a hybrid framework that doesn't just predict demographics but generates human-readable, policy-aligned insights that urban planners can act upon with confidence.</a:t>
            </a:r>
            <a:endParaRPr lang="en-US" sz="1750" dirty="0"/>
          </a:p>
        </p:txBody>
      </p:sp>
      <p:pic>
        <p:nvPicPr>
          <p:cNvPr id="8" name="Image 1" descr="preencoded.png"/>
          <p:cNvPicPr>
            <a:picLocks noChangeAspect="1"/>
          </p:cNvPicPr>
          <p:nvPr/>
        </p:nvPicPr>
        <p:blipFill>
          <a:blip r:embed="rId5"/>
          <a:stretch>
            <a:fillRect/>
          </a:stretch>
        </p:blipFill>
        <p:spPr>
          <a:xfrm>
            <a:off x="8959096" y="2455188"/>
            <a:ext cx="4885015" cy="4885015"/>
          </a:xfrm>
          <a:prstGeom prst="rect">
            <a:avLst/>
          </a:prstGeom>
        </p:spPr>
      </p:pic>
      <p:sp>
        <p:nvSpPr>
          <p:cNvPr id="11" name="Rectangle 10">
            <a:extLst>
              <a:ext uri="{FF2B5EF4-FFF2-40B4-BE49-F238E27FC236}">
                <a16:creationId xmlns:a16="http://schemas.microsoft.com/office/drawing/2014/main" id="{B0B79D93-AB90-4C20-05E6-4BCB3F022F40}"/>
              </a:ext>
            </a:extLst>
          </p:cNvPr>
          <p:cNvSpPr/>
          <p:nvPr/>
        </p:nvSpPr>
        <p:spPr>
          <a:xfrm>
            <a:off x="12766876" y="7674015"/>
            <a:ext cx="1863524" cy="555585"/>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1151453"/>
            <a:ext cx="10418564" cy="708779"/>
          </a:xfrm>
          <a:prstGeom prst="rect">
            <a:avLst/>
          </a:prstGeom>
          <a:noFill/>
          <a:ln/>
        </p:spPr>
        <p:txBody>
          <a:bodyPr wrap="none" lIns="0" tIns="0" rIns="0" bIns="0" rtlCol="0" anchor="t"/>
          <a:lstStyle/>
          <a:p>
            <a:pPr marL="0" indent="0" algn="l">
              <a:lnSpc>
                <a:spcPts val="5550"/>
              </a:lnSpc>
              <a:buNone/>
            </a:pPr>
            <a:r>
              <a:rPr lang="en-US" sz="4450" b="1" dirty="0">
                <a:solidFill>
                  <a:srgbClr val="000000"/>
                </a:solidFill>
                <a:latin typeface="Inter Bold" pitchFamily="34" charset="0"/>
                <a:ea typeface="Inter Bold" pitchFamily="34" charset="-122"/>
                <a:cs typeface="Inter Bold" pitchFamily="34" charset="-120"/>
              </a:rPr>
              <a:t>Limitations of Current Urban Planning</a:t>
            </a:r>
            <a:endParaRPr lang="en-US" sz="4450" dirty="0"/>
          </a:p>
        </p:txBody>
      </p:sp>
      <p:sp>
        <p:nvSpPr>
          <p:cNvPr id="3" name="Shape 1"/>
          <p:cNvSpPr/>
          <p:nvPr/>
        </p:nvSpPr>
        <p:spPr>
          <a:xfrm>
            <a:off x="793790" y="2313861"/>
            <a:ext cx="4196358" cy="3182422"/>
          </a:xfrm>
          <a:prstGeom prst="roundRect">
            <a:avLst>
              <a:gd name="adj" fmla="val 4597"/>
            </a:avLst>
          </a:prstGeom>
          <a:solidFill>
            <a:srgbClr val="FFFFFF"/>
          </a:solidFill>
          <a:ln w="30480">
            <a:solidFill>
              <a:srgbClr val="C0C1D7"/>
            </a:solidFill>
            <a:prstDash val="solid"/>
          </a:ln>
        </p:spPr>
        <p:txBody>
          <a:bodyPr/>
          <a:lstStyle/>
          <a:p>
            <a:endParaRPr lang="en-IN"/>
          </a:p>
        </p:txBody>
      </p:sp>
      <p:sp>
        <p:nvSpPr>
          <p:cNvPr id="4" name="Shape 2"/>
          <p:cNvSpPr/>
          <p:nvPr/>
        </p:nvSpPr>
        <p:spPr>
          <a:xfrm>
            <a:off x="763310" y="2313861"/>
            <a:ext cx="121920" cy="3182422"/>
          </a:xfrm>
          <a:prstGeom prst="roundRect">
            <a:avLst>
              <a:gd name="adj" fmla="val 78139"/>
            </a:avLst>
          </a:prstGeom>
          <a:solidFill>
            <a:srgbClr val="4950BC"/>
          </a:solidFill>
          <a:ln/>
        </p:spPr>
        <p:txBody>
          <a:bodyPr/>
          <a:lstStyle/>
          <a:p>
            <a:endParaRPr lang="en-IN"/>
          </a:p>
        </p:txBody>
      </p:sp>
      <p:sp>
        <p:nvSpPr>
          <p:cNvPr id="5" name="Text 3"/>
          <p:cNvSpPr/>
          <p:nvPr/>
        </p:nvSpPr>
        <p:spPr>
          <a:xfrm>
            <a:off x="1142524" y="2571155"/>
            <a:ext cx="3182303" cy="354330"/>
          </a:xfrm>
          <a:prstGeom prst="rect">
            <a:avLst/>
          </a:prstGeom>
          <a:noFill/>
          <a:ln/>
        </p:spPr>
        <p:txBody>
          <a:bodyPr wrap="none" lIns="0" tIns="0" rIns="0" bIns="0" rtlCol="0" anchor="t"/>
          <a:lstStyle/>
          <a:p>
            <a:pPr marL="0" indent="0" algn="l">
              <a:lnSpc>
                <a:spcPts val="2750"/>
              </a:lnSpc>
              <a:buNone/>
            </a:pPr>
            <a:r>
              <a:rPr lang="en-US" sz="2200" b="1" dirty="0">
                <a:solidFill>
                  <a:srgbClr val="272525"/>
                </a:solidFill>
                <a:latin typeface="Inter Bold" pitchFamily="34" charset="0"/>
                <a:ea typeface="Inter Bold" pitchFamily="34" charset="-122"/>
                <a:cs typeface="Inter Bold" pitchFamily="34" charset="-120"/>
              </a:rPr>
              <a:t>Lack of Real-Time Data</a:t>
            </a:r>
            <a:endParaRPr lang="en-US" sz="2200" dirty="0"/>
          </a:p>
        </p:txBody>
      </p:sp>
      <p:sp>
        <p:nvSpPr>
          <p:cNvPr id="6" name="Text 4"/>
          <p:cNvSpPr/>
          <p:nvPr/>
        </p:nvSpPr>
        <p:spPr>
          <a:xfrm>
            <a:off x="1142524" y="3061573"/>
            <a:ext cx="3590330" cy="2177415"/>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Municipal authorities struggle to obtain immediate demographic insights, relying instead on outdated census data that may be years behind current population dynamics.</a:t>
            </a:r>
            <a:endParaRPr lang="en-US" sz="1750" dirty="0"/>
          </a:p>
        </p:txBody>
      </p:sp>
      <p:sp>
        <p:nvSpPr>
          <p:cNvPr id="7" name="Shape 5"/>
          <p:cNvSpPr/>
          <p:nvPr/>
        </p:nvSpPr>
        <p:spPr>
          <a:xfrm>
            <a:off x="5216962" y="2313861"/>
            <a:ext cx="4196358" cy="3182422"/>
          </a:xfrm>
          <a:prstGeom prst="roundRect">
            <a:avLst>
              <a:gd name="adj" fmla="val 4597"/>
            </a:avLst>
          </a:prstGeom>
          <a:solidFill>
            <a:srgbClr val="FFFFFF"/>
          </a:solidFill>
          <a:ln w="30480">
            <a:solidFill>
              <a:srgbClr val="C0C1D7"/>
            </a:solidFill>
            <a:prstDash val="solid"/>
          </a:ln>
        </p:spPr>
        <p:txBody>
          <a:bodyPr/>
          <a:lstStyle/>
          <a:p>
            <a:endParaRPr lang="en-IN"/>
          </a:p>
        </p:txBody>
      </p:sp>
      <p:sp>
        <p:nvSpPr>
          <p:cNvPr id="8" name="Shape 6"/>
          <p:cNvSpPr/>
          <p:nvPr/>
        </p:nvSpPr>
        <p:spPr>
          <a:xfrm>
            <a:off x="5186482" y="2313861"/>
            <a:ext cx="121920" cy="3182422"/>
          </a:xfrm>
          <a:prstGeom prst="roundRect">
            <a:avLst>
              <a:gd name="adj" fmla="val 78139"/>
            </a:avLst>
          </a:prstGeom>
          <a:solidFill>
            <a:srgbClr val="4950BC"/>
          </a:solidFill>
          <a:ln/>
        </p:spPr>
        <p:txBody>
          <a:bodyPr/>
          <a:lstStyle/>
          <a:p>
            <a:endParaRPr lang="en-IN"/>
          </a:p>
        </p:txBody>
      </p:sp>
      <p:sp>
        <p:nvSpPr>
          <p:cNvPr id="9" name="Text 7"/>
          <p:cNvSpPr/>
          <p:nvPr/>
        </p:nvSpPr>
        <p:spPr>
          <a:xfrm>
            <a:off x="5565696" y="2571155"/>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272525"/>
                </a:solidFill>
                <a:latin typeface="Inter Bold" pitchFamily="34" charset="0"/>
                <a:ea typeface="Inter Bold" pitchFamily="34" charset="-122"/>
                <a:cs typeface="Inter Bold" pitchFamily="34" charset="-120"/>
              </a:rPr>
              <a:t>Inefficiency at Scale</a:t>
            </a:r>
            <a:endParaRPr lang="en-US" sz="2200" dirty="0"/>
          </a:p>
        </p:txBody>
      </p:sp>
      <p:sp>
        <p:nvSpPr>
          <p:cNvPr id="10" name="Text 8"/>
          <p:cNvSpPr/>
          <p:nvPr/>
        </p:nvSpPr>
        <p:spPr>
          <a:xfrm>
            <a:off x="5565696" y="3061573"/>
            <a:ext cx="3590330" cy="2177415"/>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Manual data collection methods are prohibitively expensive, incredibly time-consuming, and vulnerable to human error—making them unsuitable for dynamic urban environments.</a:t>
            </a:r>
            <a:endParaRPr lang="en-US" sz="1750" dirty="0"/>
          </a:p>
        </p:txBody>
      </p:sp>
      <p:sp>
        <p:nvSpPr>
          <p:cNvPr id="11" name="Shape 9"/>
          <p:cNvSpPr/>
          <p:nvPr/>
        </p:nvSpPr>
        <p:spPr>
          <a:xfrm>
            <a:off x="9640133" y="2313861"/>
            <a:ext cx="4196358" cy="3182422"/>
          </a:xfrm>
          <a:prstGeom prst="roundRect">
            <a:avLst>
              <a:gd name="adj" fmla="val 4597"/>
            </a:avLst>
          </a:prstGeom>
          <a:solidFill>
            <a:srgbClr val="FFFFFF"/>
          </a:solidFill>
          <a:ln w="30480">
            <a:solidFill>
              <a:srgbClr val="C0C1D7"/>
            </a:solidFill>
            <a:prstDash val="solid"/>
          </a:ln>
        </p:spPr>
        <p:txBody>
          <a:bodyPr/>
          <a:lstStyle/>
          <a:p>
            <a:endParaRPr lang="en-IN"/>
          </a:p>
        </p:txBody>
      </p:sp>
      <p:sp>
        <p:nvSpPr>
          <p:cNvPr id="12" name="Shape 10"/>
          <p:cNvSpPr/>
          <p:nvPr/>
        </p:nvSpPr>
        <p:spPr>
          <a:xfrm>
            <a:off x="9609653" y="2313861"/>
            <a:ext cx="121920" cy="3182422"/>
          </a:xfrm>
          <a:prstGeom prst="roundRect">
            <a:avLst>
              <a:gd name="adj" fmla="val 78139"/>
            </a:avLst>
          </a:prstGeom>
          <a:solidFill>
            <a:srgbClr val="4950BC"/>
          </a:solidFill>
          <a:ln/>
        </p:spPr>
        <p:txBody>
          <a:bodyPr/>
          <a:lstStyle/>
          <a:p>
            <a:endParaRPr lang="en-IN"/>
          </a:p>
        </p:txBody>
      </p:sp>
      <p:sp>
        <p:nvSpPr>
          <p:cNvPr id="13" name="Text 11"/>
          <p:cNvSpPr/>
          <p:nvPr/>
        </p:nvSpPr>
        <p:spPr>
          <a:xfrm>
            <a:off x="9988868" y="2571155"/>
            <a:ext cx="3073479" cy="354330"/>
          </a:xfrm>
          <a:prstGeom prst="rect">
            <a:avLst/>
          </a:prstGeom>
          <a:noFill/>
          <a:ln/>
        </p:spPr>
        <p:txBody>
          <a:bodyPr wrap="none" lIns="0" tIns="0" rIns="0" bIns="0" rtlCol="0" anchor="t"/>
          <a:lstStyle/>
          <a:p>
            <a:pPr marL="0" indent="0" algn="l">
              <a:lnSpc>
                <a:spcPts val="2750"/>
              </a:lnSpc>
              <a:buNone/>
            </a:pPr>
            <a:r>
              <a:rPr lang="en-US" sz="2200" b="1" dirty="0">
                <a:solidFill>
                  <a:srgbClr val="272525"/>
                </a:solidFill>
                <a:latin typeface="Inter Bold" pitchFamily="34" charset="0"/>
                <a:ea typeface="Inter Bold" pitchFamily="34" charset="-122"/>
                <a:cs typeface="Inter Bold" pitchFamily="34" charset="-120"/>
              </a:rPr>
              <a:t>Scalability Challenges</a:t>
            </a:r>
            <a:endParaRPr lang="en-US" sz="2200" dirty="0"/>
          </a:p>
        </p:txBody>
      </p:sp>
      <p:sp>
        <p:nvSpPr>
          <p:cNvPr id="14" name="Text 12"/>
          <p:cNvSpPr/>
          <p:nvPr/>
        </p:nvSpPr>
        <p:spPr>
          <a:xfrm>
            <a:off x="9988868" y="3061573"/>
            <a:ext cx="3590330" cy="1814513"/>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Traditional demographic analysis methods simply cannot scale to meet the demands of real-time monitoring across multiple city locations simultaneously.</a:t>
            </a:r>
            <a:endParaRPr lang="en-US" sz="1750" dirty="0"/>
          </a:p>
        </p:txBody>
      </p:sp>
      <p:sp>
        <p:nvSpPr>
          <p:cNvPr id="15" name="Shape 13"/>
          <p:cNvSpPr/>
          <p:nvPr/>
        </p:nvSpPr>
        <p:spPr>
          <a:xfrm>
            <a:off x="793790" y="5751433"/>
            <a:ext cx="13042821" cy="1326713"/>
          </a:xfrm>
          <a:prstGeom prst="roundRect">
            <a:avLst>
              <a:gd name="adj" fmla="val 7181"/>
            </a:avLst>
          </a:prstGeom>
          <a:solidFill>
            <a:srgbClr val="C7C9EA"/>
          </a:solidFill>
          <a:ln/>
        </p:spPr>
        <p:txBody>
          <a:bodyPr/>
          <a:lstStyle/>
          <a:p>
            <a:endParaRPr lang="en-IN"/>
          </a:p>
        </p:txBody>
      </p:sp>
      <p:pic>
        <p:nvPicPr>
          <p:cNvPr id="16" name="Image 0" descr="preencoded.png"/>
          <p:cNvPicPr>
            <a:picLocks noChangeAspect="1"/>
          </p:cNvPicPr>
          <p:nvPr/>
        </p:nvPicPr>
        <p:blipFill>
          <a:blip r:embed="rId3"/>
          <a:stretch>
            <a:fillRect/>
          </a:stretch>
        </p:blipFill>
        <p:spPr>
          <a:xfrm>
            <a:off x="1020604" y="6095524"/>
            <a:ext cx="283488" cy="226814"/>
          </a:xfrm>
          <a:prstGeom prst="rect">
            <a:avLst/>
          </a:prstGeom>
        </p:spPr>
      </p:pic>
      <p:sp>
        <p:nvSpPr>
          <p:cNvPr id="17" name="Text 14"/>
          <p:cNvSpPr/>
          <p:nvPr/>
        </p:nvSpPr>
        <p:spPr>
          <a:xfrm>
            <a:off x="1530906" y="6034921"/>
            <a:ext cx="12078891" cy="725805"/>
          </a:xfrm>
          <a:prstGeom prst="rect">
            <a:avLst/>
          </a:prstGeom>
          <a:noFill/>
          <a:ln/>
        </p:spPr>
        <p:txBody>
          <a:bodyPr wrap="square" lIns="0" tIns="0" rIns="0" bIns="0" rtlCol="0" anchor="t"/>
          <a:lstStyle/>
          <a:p>
            <a:pPr marL="0" indent="0" algn="l">
              <a:lnSpc>
                <a:spcPts val="2850"/>
              </a:lnSpc>
              <a:buNone/>
            </a:pPr>
            <a:r>
              <a:rPr lang="en-US" sz="1750" b="1" dirty="0">
                <a:solidFill>
                  <a:srgbClr val="000000"/>
                </a:solidFill>
                <a:latin typeface="Inter" pitchFamily="34" charset="0"/>
                <a:ea typeface="Inter" pitchFamily="34" charset="-122"/>
                <a:cs typeface="Inter" pitchFamily="34" charset="-120"/>
              </a:rPr>
              <a:t>Our Objective:</a:t>
            </a:r>
            <a:r>
              <a:rPr lang="en-US" sz="1750" dirty="0">
                <a:solidFill>
                  <a:srgbClr val="000000"/>
                </a:solidFill>
                <a:latin typeface="Inter" pitchFamily="34" charset="0"/>
                <a:ea typeface="Inter" pitchFamily="34" charset="-122"/>
                <a:cs typeface="Inter" pitchFamily="34" charset="-120"/>
              </a:rPr>
              <a:t> Develop an automated AI system for ethical demographic estimation that supports sustainable, data-driven city planning while respecting privacy and maintaining transparency.</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3" name="Shape 0"/>
          <p:cNvSpPr/>
          <p:nvPr/>
        </p:nvSpPr>
        <p:spPr>
          <a:xfrm>
            <a:off x="6115407" y="779026"/>
            <a:ext cx="891540" cy="337661"/>
          </a:xfrm>
          <a:prstGeom prst="roundRect">
            <a:avLst>
              <a:gd name="adj" fmla="val 17885"/>
            </a:avLst>
          </a:prstGeom>
          <a:solidFill>
            <a:srgbClr val="DADBF1"/>
          </a:solidFill>
          <a:ln/>
        </p:spPr>
        <p:txBody>
          <a:bodyPr/>
          <a:lstStyle/>
          <a:p>
            <a:endParaRPr lang="en-IN"/>
          </a:p>
        </p:txBody>
      </p:sp>
      <p:pic>
        <p:nvPicPr>
          <p:cNvPr id="4" name="Image 1"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223159" y="875943"/>
            <a:ext cx="143708" cy="143708"/>
          </a:xfrm>
          <a:prstGeom prst="rect">
            <a:avLst/>
          </a:prstGeom>
        </p:spPr>
      </p:pic>
      <p:sp>
        <p:nvSpPr>
          <p:cNvPr id="5" name="Text 1"/>
          <p:cNvSpPr/>
          <p:nvPr/>
        </p:nvSpPr>
        <p:spPr>
          <a:xfrm>
            <a:off x="6438662" y="832842"/>
            <a:ext cx="460534" cy="230029"/>
          </a:xfrm>
          <a:prstGeom prst="rect">
            <a:avLst/>
          </a:prstGeom>
          <a:noFill/>
          <a:ln/>
        </p:spPr>
        <p:txBody>
          <a:bodyPr wrap="none" lIns="0" tIns="0" rIns="0" bIns="0" rtlCol="0" anchor="t"/>
          <a:lstStyle/>
          <a:p>
            <a:pPr marL="0" indent="0" algn="l">
              <a:lnSpc>
                <a:spcPts val="1800"/>
              </a:lnSpc>
              <a:buNone/>
            </a:pPr>
            <a:r>
              <a:rPr lang="en-US" sz="1100" dirty="0">
                <a:solidFill>
                  <a:srgbClr val="272525"/>
                </a:solidFill>
                <a:latin typeface="Inter" pitchFamily="34" charset="0"/>
                <a:ea typeface="Inter" pitchFamily="34" charset="-122"/>
                <a:cs typeface="Inter" pitchFamily="34" charset="-120"/>
              </a:rPr>
              <a:t>SDG 11</a:t>
            </a:r>
            <a:endParaRPr lang="en-US" sz="1100" dirty="0"/>
          </a:p>
        </p:txBody>
      </p:sp>
      <p:sp>
        <p:nvSpPr>
          <p:cNvPr id="6" name="Text 2"/>
          <p:cNvSpPr/>
          <p:nvPr/>
        </p:nvSpPr>
        <p:spPr>
          <a:xfrm>
            <a:off x="6115407" y="1188482"/>
            <a:ext cx="7885986" cy="1123236"/>
          </a:xfrm>
          <a:prstGeom prst="rect">
            <a:avLst/>
          </a:prstGeom>
          <a:noFill/>
          <a:ln/>
        </p:spPr>
        <p:txBody>
          <a:bodyPr wrap="square" lIns="0" tIns="0" rIns="0" bIns="0" rtlCol="0" anchor="t"/>
          <a:lstStyle/>
          <a:p>
            <a:pPr marL="0" indent="0" algn="l">
              <a:lnSpc>
                <a:spcPts val="4400"/>
              </a:lnSpc>
              <a:buNone/>
            </a:pPr>
            <a:r>
              <a:rPr lang="en-US" sz="3500" b="1" dirty="0">
                <a:solidFill>
                  <a:srgbClr val="000000"/>
                </a:solidFill>
                <a:latin typeface="Inter Bold" pitchFamily="34" charset="0"/>
                <a:ea typeface="Inter Bold" pitchFamily="34" charset="-122"/>
                <a:cs typeface="Inter Bold" pitchFamily="34" charset="-120"/>
              </a:rPr>
              <a:t>Supporting Sustainable Cities and      Communities</a:t>
            </a:r>
            <a:endParaRPr lang="en-US" sz="3500" dirty="0"/>
          </a:p>
        </p:txBody>
      </p:sp>
      <p:sp>
        <p:nvSpPr>
          <p:cNvPr id="7" name="Shape 3"/>
          <p:cNvSpPr/>
          <p:nvPr/>
        </p:nvSpPr>
        <p:spPr>
          <a:xfrm>
            <a:off x="6115407" y="2581275"/>
            <a:ext cx="3853101" cy="2632472"/>
          </a:xfrm>
          <a:prstGeom prst="roundRect">
            <a:avLst>
              <a:gd name="adj" fmla="val 2868"/>
            </a:avLst>
          </a:prstGeom>
          <a:solidFill>
            <a:srgbClr val="DADBF1"/>
          </a:solidFill>
          <a:ln w="7620">
            <a:solidFill>
              <a:srgbClr val="C0C1D7"/>
            </a:solidFill>
            <a:prstDash val="solid"/>
          </a:ln>
        </p:spPr>
        <p:txBody>
          <a:bodyPr/>
          <a:lstStyle/>
          <a:p>
            <a:endParaRPr lang="en-IN"/>
          </a:p>
        </p:txBody>
      </p:sp>
      <p:sp>
        <p:nvSpPr>
          <p:cNvPr id="8" name="Shape 4"/>
          <p:cNvSpPr/>
          <p:nvPr/>
        </p:nvSpPr>
        <p:spPr>
          <a:xfrm>
            <a:off x="6302693" y="2768560"/>
            <a:ext cx="539115" cy="539115"/>
          </a:xfrm>
          <a:prstGeom prst="roundRect">
            <a:avLst>
              <a:gd name="adj" fmla="val 16959435"/>
            </a:avLst>
          </a:prstGeom>
          <a:solidFill>
            <a:srgbClr val="4950BC"/>
          </a:solidFill>
          <a:ln/>
        </p:spPr>
        <p:txBody>
          <a:bodyPr/>
          <a:lstStyle/>
          <a:p>
            <a:endParaRPr lang="en-IN"/>
          </a:p>
        </p:txBody>
      </p:sp>
      <p:pic>
        <p:nvPicPr>
          <p:cNvPr id="9" name="Image 2"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450925" y="2916793"/>
            <a:ext cx="242530" cy="242530"/>
          </a:xfrm>
          <a:prstGeom prst="rect">
            <a:avLst/>
          </a:prstGeom>
        </p:spPr>
      </p:pic>
      <p:sp>
        <p:nvSpPr>
          <p:cNvPr id="10" name="Text 5"/>
          <p:cNvSpPr/>
          <p:nvPr/>
        </p:nvSpPr>
        <p:spPr>
          <a:xfrm>
            <a:off x="6302693" y="3487341"/>
            <a:ext cx="2342912" cy="280749"/>
          </a:xfrm>
          <a:prstGeom prst="rect">
            <a:avLst/>
          </a:prstGeom>
          <a:noFill/>
          <a:ln/>
        </p:spPr>
        <p:txBody>
          <a:bodyPr wrap="none" lIns="0" tIns="0" rIns="0" bIns="0" rtlCol="0" anchor="t"/>
          <a:lstStyle/>
          <a:p>
            <a:pPr marL="0" indent="0" algn="l">
              <a:lnSpc>
                <a:spcPts val="2200"/>
              </a:lnSpc>
              <a:buNone/>
            </a:pPr>
            <a:r>
              <a:rPr lang="en-US" sz="1750" b="1" dirty="0">
                <a:solidFill>
                  <a:srgbClr val="272525"/>
                </a:solidFill>
                <a:latin typeface="Inter Bold" pitchFamily="34" charset="0"/>
                <a:ea typeface="Inter Bold" pitchFamily="34" charset="-122"/>
                <a:cs typeface="Inter Bold" pitchFamily="34" charset="-120"/>
              </a:rPr>
              <a:t>Data-Driven Planning</a:t>
            </a:r>
            <a:endParaRPr lang="en-US" sz="1750" dirty="0"/>
          </a:p>
        </p:txBody>
      </p:sp>
      <p:sp>
        <p:nvSpPr>
          <p:cNvPr id="11" name="Text 6"/>
          <p:cNvSpPr/>
          <p:nvPr/>
        </p:nvSpPr>
        <p:spPr>
          <a:xfrm>
            <a:off x="6302693" y="3875842"/>
            <a:ext cx="3478530" cy="1150620"/>
          </a:xfrm>
          <a:prstGeom prst="rect">
            <a:avLst/>
          </a:prstGeom>
          <a:noFill/>
          <a:ln/>
        </p:spPr>
        <p:txBody>
          <a:bodyPr wrap="square" lIns="0" tIns="0" rIns="0" bIns="0" rtlCol="0" anchor="t"/>
          <a:lstStyle/>
          <a:p>
            <a:pPr marL="0" indent="0" algn="l">
              <a:lnSpc>
                <a:spcPts val="2250"/>
              </a:lnSpc>
              <a:buNone/>
            </a:pPr>
            <a:r>
              <a:rPr lang="en-US" sz="1400" dirty="0">
                <a:solidFill>
                  <a:srgbClr val="272525"/>
                </a:solidFill>
                <a:latin typeface="Inter" pitchFamily="34" charset="0"/>
                <a:ea typeface="Inter" pitchFamily="34" charset="-122"/>
                <a:cs typeface="Inter" pitchFamily="34" charset="-120"/>
              </a:rPr>
              <a:t>Enables explainable urban planning decisions using real-time demographic analytics that city officials can trust and act upon.</a:t>
            </a:r>
            <a:endParaRPr lang="en-US" sz="1400" dirty="0"/>
          </a:p>
        </p:txBody>
      </p:sp>
      <p:sp>
        <p:nvSpPr>
          <p:cNvPr id="12" name="Shape 7"/>
          <p:cNvSpPr/>
          <p:nvPr/>
        </p:nvSpPr>
        <p:spPr>
          <a:xfrm>
            <a:off x="10148173" y="2581275"/>
            <a:ext cx="3853220" cy="2632472"/>
          </a:xfrm>
          <a:prstGeom prst="roundRect">
            <a:avLst>
              <a:gd name="adj" fmla="val 2868"/>
            </a:avLst>
          </a:prstGeom>
          <a:solidFill>
            <a:srgbClr val="DADBF1"/>
          </a:solidFill>
          <a:ln w="7620">
            <a:solidFill>
              <a:srgbClr val="C0C1D7"/>
            </a:solidFill>
            <a:prstDash val="solid"/>
          </a:ln>
        </p:spPr>
        <p:txBody>
          <a:bodyPr/>
          <a:lstStyle/>
          <a:p>
            <a:endParaRPr lang="en-IN"/>
          </a:p>
        </p:txBody>
      </p:sp>
      <p:sp>
        <p:nvSpPr>
          <p:cNvPr id="13" name="Shape 8"/>
          <p:cNvSpPr/>
          <p:nvPr/>
        </p:nvSpPr>
        <p:spPr>
          <a:xfrm>
            <a:off x="10335458" y="2768560"/>
            <a:ext cx="539115" cy="539115"/>
          </a:xfrm>
          <a:prstGeom prst="roundRect">
            <a:avLst>
              <a:gd name="adj" fmla="val 16959435"/>
            </a:avLst>
          </a:prstGeom>
          <a:solidFill>
            <a:srgbClr val="4950BC"/>
          </a:solidFill>
          <a:ln/>
        </p:spPr>
        <p:txBody>
          <a:bodyPr/>
          <a:lstStyle/>
          <a:p>
            <a:endParaRPr lang="en-IN"/>
          </a:p>
        </p:txBody>
      </p:sp>
      <p:pic>
        <p:nvPicPr>
          <p:cNvPr id="14" name="Image 3"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483691" y="2916793"/>
            <a:ext cx="242530" cy="242530"/>
          </a:xfrm>
          <a:prstGeom prst="rect">
            <a:avLst/>
          </a:prstGeom>
        </p:spPr>
      </p:pic>
      <p:sp>
        <p:nvSpPr>
          <p:cNvPr id="15" name="Text 9"/>
          <p:cNvSpPr/>
          <p:nvPr/>
        </p:nvSpPr>
        <p:spPr>
          <a:xfrm>
            <a:off x="10335458" y="3487341"/>
            <a:ext cx="2246590" cy="280749"/>
          </a:xfrm>
          <a:prstGeom prst="rect">
            <a:avLst/>
          </a:prstGeom>
          <a:noFill/>
          <a:ln/>
        </p:spPr>
        <p:txBody>
          <a:bodyPr wrap="none" lIns="0" tIns="0" rIns="0" bIns="0" rtlCol="0" anchor="t"/>
          <a:lstStyle/>
          <a:p>
            <a:pPr marL="0" indent="0" algn="l">
              <a:lnSpc>
                <a:spcPts val="2200"/>
              </a:lnSpc>
              <a:buNone/>
            </a:pPr>
            <a:r>
              <a:rPr lang="en-US" sz="1750" b="1" dirty="0">
                <a:solidFill>
                  <a:srgbClr val="272525"/>
                </a:solidFill>
                <a:latin typeface="Inter Bold" pitchFamily="34" charset="0"/>
                <a:ea typeface="Inter Bold" pitchFamily="34" charset="-122"/>
                <a:cs typeface="Inter Bold" pitchFamily="34" charset="-120"/>
              </a:rPr>
              <a:t>Ethical Analytics</a:t>
            </a:r>
            <a:endParaRPr lang="en-US" sz="1750" dirty="0"/>
          </a:p>
        </p:txBody>
      </p:sp>
      <p:sp>
        <p:nvSpPr>
          <p:cNvPr id="16" name="Text 10"/>
          <p:cNvSpPr/>
          <p:nvPr/>
        </p:nvSpPr>
        <p:spPr>
          <a:xfrm>
            <a:off x="10335458" y="3875842"/>
            <a:ext cx="3478649" cy="1150620"/>
          </a:xfrm>
          <a:prstGeom prst="rect">
            <a:avLst/>
          </a:prstGeom>
          <a:noFill/>
          <a:ln/>
        </p:spPr>
        <p:txBody>
          <a:bodyPr wrap="square" lIns="0" tIns="0" rIns="0" bIns="0" rtlCol="0" anchor="t"/>
          <a:lstStyle/>
          <a:p>
            <a:pPr marL="0" indent="0" algn="l">
              <a:lnSpc>
                <a:spcPts val="2250"/>
              </a:lnSpc>
              <a:buNone/>
            </a:pPr>
            <a:r>
              <a:rPr lang="en-US" sz="1400" dirty="0">
                <a:solidFill>
                  <a:srgbClr val="272525"/>
                </a:solidFill>
                <a:latin typeface="Inter" pitchFamily="34" charset="0"/>
                <a:ea typeface="Inter" pitchFamily="34" charset="-122"/>
                <a:cs typeface="Inter" pitchFamily="34" charset="-120"/>
              </a:rPr>
              <a:t>Performs demographic analysis without identity recognition, ensuring privacy-first approaches that respect citizen rights.</a:t>
            </a:r>
            <a:endParaRPr lang="en-US" sz="1400" dirty="0"/>
          </a:p>
        </p:txBody>
      </p:sp>
      <p:sp>
        <p:nvSpPr>
          <p:cNvPr id="17" name="Shape 11"/>
          <p:cNvSpPr/>
          <p:nvPr/>
        </p:nvSpPr>
        <p:spPr>
          <a:xfrm>
            <a:off x="6115407" y="5393412"/>
            <a:ext cx="7885986" cy="2057162"/>
          </a:xfrm>
          <a:prstGeom prst="roundRect">
            <a:avLst>
              <a:gd name="adj" fmla="val 3669"/>
            </a:avLst>
          </a:prstGeom>
          <a:solidFill>
            <a:srgbClr val="DADBF1"/>
          </a:solidFill>
          <a:ln w="7620">
            <a:solidFill>
              <a:srgbClr val="C0C1D7"/>
            </a:solidFill>
            <a:prstDash val="solid"/>
          </a:ln>
        </p:spPr>
        <p:txBody>
          <a:bodyPr/>
          <a:lstStyle/>
          <a:p>
            <a:endParaRPr lang="en-IN"/>
          </a:p>
        </p:txBody>
      </p:sp>
      <p:sp>
        <p:nvSpPr>
          <p:cNvPr id="18" name="Shape 12"/>
          <p:cNvSpPr/>
          <p:nvPr/>
        </p:nvSpPr>
        <p:spPr>
          <a:xfrm>
            <a:off x="6302693" y="5580698"/>
            <a:ext cx="539115" cy="539115"/>
          </a:xfrm>
          <a:prstGeom prst="roundRect">
            <a:avLst>
              <a:gd name="adj" fmla="val 16959435"/>
            </a:avLst>
          </a:prstGeom>
          <a:solidFill>
            <a:srgbClr val="4950BC"/>
          </a:solidFill>
          <a:ln/>
        </p:spPr>
        <p:txBody>
          <a:bodyPr/>
          <a:lstStyle/>
          <a:p>
            <a:endParaRPr lang="en-IN"/>
          </a:p>
        </p:txBody>
      </p:sp>
      <p:pic>
        <p:nvPicPr>
          <p:cNvPr id="19" name="Image 4" descr="preencoded.png"/>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450925" y="5728930"/>
            <a:ext cx="242530" cy="242530"/>
          </a:xfrm>
          <a:prstGeom prst="rect">
            <a:avLst/>
          </a:prstGeom>
        </p:spPr>
      </p:pic>
      <p:sp>
        <p:nvSpPr>
          <p:cNvPr id="20" name="Text 13"/>
          <p:cNvSpPr/>
          <p:nvPr/>
        </p:nvSpPr>
        <p:spPr>
          <a:xfrm>
            <a:off x="6302693" y="6299478"/>
            <a:ext cx="2246590" cy="280749"/>
          </a:xfrm>
          <a:prstGeom prst="rect">
            <a:avLst/>
          </a:prstGeom>
          <a:noFill/>
          <a:ln/>
        </p:spPr>
        <p:txBody>
          <a:bodyPr wrap="none" lIns="0" tIns="0" rIns="0" bIns="0" rtlCol="0" anchor="t"/>
          <a:lstStyle/>
          <a:p>
            <a:pPr marL="0" indent="0" algn="l">
              <a:lnSpc>
                <a:spcPts val="2200"/>
              </a:lnSpc>
              <a:buNone/>
            </a:pPr>
            <a:r>
              <a:rPr lang="en-US" sz="1750" b="1" dirty="0">
                <a:solidFill>
                  <a:srgbClr val="272525"/>
                </a:solidFill>
                <a:latin typeface="Inter Bold" pitchFamily="34" charset="0"/>
                <a:ea typeface="Inter Bold" pitchFamily="34" charset="-122"/>
                <a:cs typeface="Inter Bold" pitchFamily="34" charset="-120"/>
              </a:rPr>
              <a:t>Policy Alignment</a:t>
            </a:r>
            <a:endParaRPr lang="en-US" sz="1750" dirty="0"/>
          </a:p>
        </p:txBody>
      </p:sp>
      <p:sp>
        <p:nvSpPr>
          <p:cNvPr id="21" name="Text 14"/>
          <p:cNvSpPr/>
          <p:nvPr/>
        </p:nvSpPr>
        <p:spPr>
          <a:xfrm>
            <a:off x="6302693" y="6687979"/>
            <a:ext cx="7511415" cy="575310"/>
          </a:xfrm>
          <a:prstGeom prst="rect">
            <a:avLst/>
          </a:prstGeom>
          <a:noFill/>
          <a:ln/>
        </p:spPr>
        <p:txBody>
          <a:bodyPr wrap="square" lIns="0" tIns="0" rIns="0" bIns="0" rtlCol="0" anchor="t"/>
          <a:lstStyle/>
          <a:p>
            <a:pPr marL="0" indent="0" algn="l">
              <a:lnSpc>
                <a:spcPts val="2250"/>
              </a:lnSpc>
              <a:buNone/>
            </a:pPr>
            <a:r>
              <a:rPr lang="en-US" sz="1400" dirty="0">
                <a:solidFill>
                  <a:srgbClr val="272525"/>
                </a:solidFill>
                <a:latin typeface="Inter" pitchFamily="34" charset="0"/>
                <a:ea typeface="Inter" pitchFamily="34" charset="-122"/>
                <a:cs typeface="Inter" pitchFamily="34" charset="-120"/>
              </a:rPr>
              <a:t>Decision support grounded in trusted government guidelines, urban planning reports, and internationally recognized sustainability frameworks.</a:t>
            </a:r>
            <a:endParaRPr lang="en-US" sz="1400" dirty="0"/>
          </a:p>
        </p:txBody>
      </p:sp>
      <p:pic>
        <p:nvPicPr>
          <p:cNvPr id="23" name="Picture 22">
            <a:extLst>
              <a:ext uri="{FF2B5EF4-FFF2-40B4-BE49-F238E27FC236}">
                <a16:creationId xmlns:a16="http://schemas.microsoft.com/office/drawing/2014/main" id="{77C43D10-E470-9A0D-9759-E72BD93AE745}"/>
              </a:ext>
            </a:extLst>
          </p:cNvPr>
          <p:cNvPicPr>
            <a:picLocks noChangeAspect="1"/>
          </p:cNvPicPr>
          <p:nvPr/>
        </p:nvPicPr>
        <p:blipFill>
          <a:blip r:embed="rId11"/>
          <a:stretch>
            <a:fillRect/>
          </a:stretch>
        </p:blipFill>
        <p:spPr>
          <a:xfrm>
            <a:off x="-1" y="1"/>
            <a:ext cx="5967055" cy="8090704"/>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3" name="Text 0"/>
          <p:cNvSpPr/>
          <p:nvPr/>
        </p:nvSpPr>
        <p:spPr>
          <a:xfrm>
            <a:off x="6100524" y="757357"/>
            <a:ext cx="7082314" cy="548402"/>
          </a:xfrm>
          <a:prstGeom prst="rect">
            <a:avLst/>
          </a:prstGeom>
          <a:noFill/>
          <a:ln/>
        </p:spPr>
        <p:txBody>
          <a:bodyPr wrap="none" lIns="0" tIns="0" rIns="0" bIns="0" rtlCol="0" anchor="t"/>
          <a:lstStyle/>
          <a:p>
            <a:pPr marL="0" indent="0" algn="l">
              <a:lnSpc>
                <a:spcPts val="4300"/>
              </a:lnSpc>
              <a:buNone/>
            </a:pPr>
            <a:r>
              <a:rPr lang="en-US" sz="3450" b="1" dirty="0">
                <a:solidFill>
                  <a:srgbClr val="000000"/>
                </a:solidFill>
                <a:latin typeface="Inter Bold" pitchFamily="34" charset="0"/>
                <a:ea typeface="Inter Bold" pitchFamily="34" charset="-122"/>
                <a:cs typeface="Inter Bold" pitchFamily="34" charset="-120"/>
              </a:rPr>
              <a:t>Dataset &amp; Preprocessing Pipeline</a:t>
            </a:r>
            <a:endParaRPr lang="en-US" sz="3450" dirty="0"/>
          </a:p>
        </p:txBody>
      </p:sp>
      <p:sp>
        <p:nvSpPr>
          <p:cNvPr id="4" name="Text 1"/>
          <p:cNvSpPr/>
          <p:nvPr/>
        </p:nvSpPr>
        <p:spPr>
          <a:xfrm>
            <a:off x="6100524" y="1744266"/>
            <a:ext cx="2632234" cy="328970"/>
          </a:xfrm>
          <a:prstGeom prst="rect">
            <a:avLst/>
          </a:prstGeom>
          <a:noFill/>
          <a:ln/>
        </p:spPr>
        <p:txBody>
          <a:bodyPr wrap="none" lIns="0" tIns="0" rIns="0" bIns="0" rtlCol="0" anchor="t"/>
          <a:lstStyle/>
          <a:p>
            <a:pPr marL="0" indent="0" algn="l">
              <a:lnSpc>
                <a:spcPts val="2550"/>
              </a:lnSpc>
              <a:buNone/>
            </a:pPr>
            <a:r>
              <a:rPr lang="en-US" sz="2050" b="1" dirty="0">
                <a:solidFill>
                  <a:srgbClr val="000000"/>
                </a:solidFill>
                <a:latin typeface="Inter Bold" pitchFamily="34" charset="0"/>
                <a:ea typeface="Inter Bold" pitchFamily="34" charset="-122"/>
                <a:cs typeface="Inter Bold" pitchFamily="34" charset="-120"/>
              </a:rPr>
              <a:t>UTKFace Dataset</a:t>
            </a:r>
            <a:endParaRPr lang="en-US" sz="2050" dirty="0"/>
          </a:p>
        </p:txBody>
      </p:sp>
      <p:sp>
        <p:nvSpPr>
          <p:cNvPr id="5" name="Text 2"/>
          <p:cNvSpPr/>
          <p:nvPr/>
        </p:nvSpPr>
        <p:spPr>
          <a:xfrm>
            <a:off x="6100524" y="2248614"/>
            <a:ext cx="3743801" cy="842248"/>
          </a:xfrm>
          <a:prstGeom prst="rect">
            <a:avLst/>
          </a:prstGeom>
          <a:noFill/>
          <a:ln/>
        </p:spPr>
        <p:txBody>
          <a:bodyPr wrap="square" lIns="0" tIns="0" rIns="0" bIns="0" rtlCol="0" anchor="t"/>
          <a:lstStyle/>
          <a:p>
            <a:pPr marL="0" indent="0" algn="l">
              <a:lnSpc>
                <a:spcPts val="2200"/>
              </a:lnSpc>
              <a:buNone/>
            </a:pPr>
            <a:r>
              <a:rPr lang="en-US" sz="1350" dirty="0">
                <a:solidFill>
                  <a:srgbClr val="272525"/>
                </a:solidFill>
                <a:latin typeface="Inter" pitchFamily="34" charset="0"/>
                <a:ea typeface="Inter" pitchFamily="34" charset="-122"/>
                <a:cs typeface="Inter" pitchFamily="34" charset="-120"/>
              </a:rPr>
              <a:t>Our model is trained on the comprehensive UTKFace dataset, containing diverse facial images with demographic annotations.</a:t>
            </a:r>
            <a:endParaRPr lang="en-US" sz="1350" dirty="0"/>
          </a:p>
        </p:txBody>
      </p:sp>
      <p:sp>
        <p:nvSpPr>
          <p:cNvPr id="6" name="Text 3"/>
          <p:cNvSpPr/>
          <p:nvPr/>
        </p:nvSpPr>
        <p:spPr>
          <a:xfrm>
            <a:off x="6100524" y="3248739"/>
            <a:ext cx="3743801" cy="561499"/>
          </a:xfrm>
          <a:prstGeom prst="rect">
            <a:avLst/>
          </a:prstGeom>
          <a:noFill/>
          <a:ln/>
        </p:spPr>
        <p:txBody>
          <a:bodyPr wrap="square" lIns="0" tIns="0" rIns="0" bIns="0" rtlCol="0" anchor="t"/>
          <a:lstStyle/>
          <a:p>
            <a:pPr marL="342900" indent="-342900" algn="l">
              <a:lnSpc>
                <a:spcPts val="2200"/>
              </a:lnSpc>
              <a:buSzPct val="100000"/>
              <a:buChar char="•"/>
            </a:pPr>
            <a:r>
              <a:rPr lang="en-US" sz="1350" b="1" dirty="0">
                <a:solidFill>
                  <a:srgbClr val="272525"/>
                </a:solidFill>
                <a:latin typeface="Inter" pitchFamily="34" charset="0"/>
                <a:ea typeface="Inter" pitchFamily="34" charset="-122"/>
                <a:cs typeface="Inter" pitchFamily="34" charset="-120"/>
              </a:rPr>
              <a:t>Age Range:</a:t>
            </a:r>
            <a:r>
              <a:rPr lang="en-US" sz="1350" dirty="0">
                <a:solidFill>
                  <a:srgbClr val="272525"/>
                </a:solidFill>
                <a:latin typeface="Inter" pitchFamily="34" charset="0"/>
                <a:ea typeface="Inter" pitchFamily="34" charset="-122"/>
                <a:cs typeface="Inter" pitchFamily="34" charset="-120"/>
              </a:rPr>
              <a:t> 0–116 years with continuous labels</a:t>
            </a:r>
            <a:endParaRPr lang="en-US" sz="1350" dirty="0"/>
          </a:p>
        </p:txBody>
      </p:sp>
      <p:sp>
        <p:nvSpPr>
          <p:cNvPr id="7" name="Text 4"/>
          <p:cNvSpPr/>
          <p:nvPr/>
        </p:nvSpPr>
        <p:spPr>
          <a:xfrm>
            <a:off x="6100524" y="3871555"/>
            <a:ext cx="3743801" cy="561499"/>
          </a:xfrm>
          <a:prstGeom prst="rect">
            <a:avLst/>
          </a:prstGeom>
          <a:noFill/>
          <a:ln/>
        </p:spPr>
        <p:txBody>
          <a:bodyPr wrap="square" lIns="0" tIns="0" rIns="0" bIns="0" rtlCol="0" anchor="t"/>
          <a:lstStyle/>
          <a:p>
            <a:pPr marL="342900" indent="-342900" algn="l">
              <a:lnSpc>
                <a:spcPts val="2200"/>
              </a:lnSpc>
              <a:buSzPct val="100000"/>
              <a:buChar char="•"/>
            </a:pPr>
            <a:r>
              <a:rPr lang="en-US" sz="1350" b="1" dirty="0">
                <a:solidFill>
                  <a:srgbClr val="272525"/>
                </a:solidFill>
                <a:latin typeface="Inter" pitchFamily="34" charset="0"/>
                <a:ea typeface="Inter" pitchFamily="34" charset="-122"/>
                <a:cs typeface="Inter" pitchFamily="34" charset="-120"/>
              </a:rPr>
              <a:t>Gender Labels:</a:t>
            </a:r>
            <a:r>
              <a:rPr lang="en-US" sz="1350" dirty="0">
                <a:solidFill>
                  <a:srgbClr val="272525"/>
                </a:solidFill>
                <a:latin typeface="Inter" pitchFamily="34" charset="0"/>
                <a:ea typeface="Inter" pitchFamily="34" charset="-122"/>
                <a:cs typeface="Inter" pitchFamily="34" charset="-120"/>
              </a:rPr>
              <a:t> Binary classification (0=Male, 1=Female)</a:t>
            </a:r>
            <a:endParaRPr lang="en-US" sz="1350" dirty="0"/>
          </a:p>
        </p:txBody>
      </p:sp>
      <p:sp>
        <p:nvSpPr>
          <p:cNvPr id="8" name="Text 5"/>
          <p:cNvSpPr/>
          <p:nvPr/>
        </p:nvSpPr>
        <p:spPr>
          <a:xfrm>
            <a:off x="6100524" y="4494371"/>
            <a:ext cx="3743801" cy="561499"/>
          </a:xfrm>
          <a:prstGeom prst="rect">
            <a:avLst/>
          </a:prstGeom>
          <a:noFill/>
          <a:ln/>
        </p:spPr>
        <p:txBody>
          <a:bodyPr wrap="square" lIns="0" tIns="0" rIns="0" bIns="0" rtlCol="0" anchor="t"/>
          <a:lstStyle/>
          <a:p>
            <a:pPr marL="342900" indent="-342900" algn="l">
              <a:lnSpc>
                <a:spcPts val="2200"/>
              </a:lnSpc>
              <a:buSzPct val="100000"/>
              <a:buChar char="•"/>
            </a:pPr>
            <a:r>
              <a:rPr lang="en-US" sz="1350" b="1" dirty="0">
                <a:solidFill>
                  <a:srgbClr val="272525"/>
                </a:solidFill>
                <a:latin typeface="Inter" pitchFamily="34" charset="0"/>
                <a:ea typeface="Inter" pitchFamily="34" charset="-122"/>
                <a:cs typeface="Inter" pitchFamily="34" charset="-120"/>
              </a:rPr>
              <a:t>Image Format:</a:t>
            </a:r>
            <a:r>
              <a:rPr lang="en-US" sz="1350" dirty="0">
                <a:solidFill>
                  <a:srgbClr val="272525"/>
                </a:solidFill>
                <a:latin typeface="Inter" pitchFamily="34" charset="0"/>
                <a:ea typeface="Inter" pitchFamily="34" charset="-122"/>
                <a:cs typeface="Inter" pitchFamily="34" charset="-120"/>
              </a:rPr>
              <a:t> Resized to 128×128×3 RGB channels</a:t>
            </a:r>
            <a:endParaRPr lang="en-US" sz="1350" dirty="0"/>
          </a:p>
        </p:txBody>
      </p:sp>
      <p:sp>
        <p:nvSpPr>
          <p:cNvPr id="9" name="Text 6"/>
          <p:cNvSpPr/>
          <p:nvPr/>
        </p:nvSpPr>
        <p:spPr>
          <a:xfrm>
            <a:off x="6100524" y="5117187"/>
            <a:ext cx="3743801" cy="842248"/>
          </a:xfrm>
          <a:prstGeom prst="rect">
            <a:avLst/>
          </a:prstGeom>
          <a:noFill/>
          <a:ln/>
        </p:spPr>
        <p:txBody>
          <a:bodyPr wrap="square" lIns="0" tIns="0" rIns="0" bIns="0" rtlCol="0" anchor="t"/>
          <a:lstStyle/>
          <a:p>
            <a:pPr marL="342900" indent="-342900" algn="l">
              <a:lnSpc>
                <a:spcPts val="2200"/>
              </a:lnSpc>
              <a:buSzPct val="100000"/>
              <a:buChar char="•"/>
            </a:pPr>
            <a:r>
              <a:rPr lang="en-US" sz="1350" b="1" dirty="0">
                <a:solidFill>
                  <a:srgbClr val="272525"/>
                </a:solidFill>
                <a:latin typeface="Inter" pitchFamily="34" charset="0"/>
                <a:ea typeface="Inter" pitchFamily="34" charset="-122"/>
                <a:cs typeface="Inter" pitchFamily="34" charset="-120"/>
              </a:rPr>
              <a:t>Storage:</a:t>
            </a:r>
            <a:r>
              <a:rPr lang="en-US" sz="1350" dirty="0">
                <a:solidFill>
                  <a:srgbClr val="272525"/>
                </a:solidFill>
                <a:latin typeface="Inter" pitchFamily="34" charset="0"/>
                <a:ea typeface="Inter" pitchFamily="34" charset="-122"/>
                <a:cs typeface="Inter" pitchFamily="34" charset="-120"/>
              </a:rPr>
              <a:t> Optimized NumPy arrays (X_train.npy, y_age_train.npy) for efficient loading</a:t>
            </a:r>
            <a:endParaRPr lang="en-US" sz="1350" dirty="0"/>
          </a:p>
        </p:txBody>
      </p:sp>
      <p:sp>
        <p:nvSpPr>
          <p:cNvPr id="10" name="Text 7"/>
          <p:cNvSpPr/>
          <p:nvPr/>
        </p:nvSpPr>
        <p:spPr>
          <a:xfrm>
            <a:off x="10280094" y="1744266"/>
            <a:ext cx="2661999" cy="328970"/>
          </a:xfrm>
          <a:prstGeom prst="rect">
            <a:avLst/>
          </a:prstGeom>
          <a:noFill/>
          <a:ln/>
        </p:spPr>
        <p:txBody>
          <a:bodyPr wrap="none" lIns="0" tIns="0" rIns="0" bIns="0" rtlCol="0" anchor="t"/>
          <a:lstStyle/>
          <a:p>
            <a:pPr marL="0" indent="0" algn="l">
              <a:lnSpc>
                <a:spcPts val="2550"/>
              </a:lnSpc>
              <a:buNone/>
            </a:pPr>
            <a:r>
              <a:rPr lang="en-US" sz="2050" b="1" dirty="0">
                <a:solidFill>
                  <a:srgbClr val="000000"/>
                </a:solidFill>
                <a:latin typeface="Inter Bold" pitchFamily="34" charset="0"/>
                <a:ea typeface="Inter Bold" pitchFamily="34" charset="-122"/>
                <a:cs typeface="Inter Bold" pitchFamily="34" charset="-120"/>
              </a:rPr>
              <a:t>Preprocessing Steps</a:t>
            </a:r>
            <a:endParaRPr lang="en-US" sz="2050" dirty="0"/>
          </a:p>
        </p:txBody>
      </p:sp>
      <p:sp>
        <p:nvSpPr>
          <p:cNvPr id="11" name="Text 8"/>
          <p:cNvSpPr/>
          <p:nvPr/>
        </p:nvSpPr>
        <p:spPr>
          <a:xfrm>
            <a:off x="10280094" y="2270641"/>
            <a:ext cx="175379" cy="219313"/>
          </a:xfrm>
          <a:prstGeom prst="rect">
            <a:avLst/>
          </a:prstGeom>
          <a:noFill/>
          <a:ln/>
        </p:spPr>
        <p:txBody>
          <a:bodyPr wrap="none" lIns="0" tIns="0" rIns="0" bIns="0" rtlCol="0" anchor="t"/>
          <a:lstStyle/>
          <a:p>
            <a:pPr marL="0" indent="0" algn="l">
              <a:lnSpc>
                <a:spcPts val="2200"/>
              </a:lnSpc>
              <a:buNone/>
            </a:pPr>
            <a:r>
              <a:rPr lang="en-US" sz="1350" dirty="0">
                <a:solidFill>
                  <a:srgbClr val="272525"/>
                </a:solidFill>
                <a:latin typeface="Inter Light" pitchFamily="34" charset="0"/>
                <a:ea typeface="Inter Light" pitchFamily="34" charset="-122"/>
                <a:cs typeface="Inter Light" pitchFamily="34" charset="-120"/>
              </a:rPr>
              <a:t>01</a:t>
            </a:r>
            <a:endParaRPr lang="en-US" sz="1350" dirty="0"/>
          </a:p>
        </p:txBody>
      </p:sp>
      <p:sp>
        <p:nvSpPr>
          <p:cNvPr id="12" name="Shape 9"/>
          <p:cNvSpPr/>
          <p:nvPr/>
        </p:nvSpPr>
        <p:spPr>
          <a:xfrm>
            <a:off x="10280094" y="2545913"/>
            <a:ext cx="3743801" cy="22860"/>
          </a:xfrm>
          <a:prstGeom prst="rect">
            <a:avLst/>
          </a:prstGeom>
          <a:solidFill>
            <a:srgbClr val="4950BC"/>
          </a:solidFill>
          <a:ln/>
        </p:spPr>
        <p:txBody>
          <a:bodyPr/>
          <a:lstStyle/>
          <a:p>
            <a:endParaRPr lang="en-IN"/>
          </a:p>
        </p:txBody>
      </p:sp>
      <p:sp>
        <p:nvSpPr>
          <p:cNvPr id="13" name="Text 10"/>
          <p:cNvSpPr/>
          <p:nvPr/>
        </p:nvSpPr>
        <p:spPr>
          <a:xfrm>
            <a:off x="10280094" y="2679263"/>
            <a:ext cx="2193488" cy="274082"/>
          </a:xfrm>
          <a:prstGeom prst="rect">
            <a:avLst/>
          </a:prstGeom>
          <a:noFill/>
          <a:ln/>
        </p:spPr>
        <p:txBody>
          <a:bodyPr wrap="none" lIns="0" tIns="0" rIns="0" bIns="0" rtlCol="0" anchor="t"/>
          <a:lstStyle/>
          <a:p>
            <a:pPr marL="0" indent="0" algn="l">
              <a:lnSpc>
                <a:spcPts val="2150"/>
              </a:lnSpc>
              <a:buNone/>
            </a:pPr>
            <a:r>
              <a:rPr lang="en-US" sz="1700" b="1" dirty="0">
                <a:solidFill>
                  <a:srgbClr val="272525"/>
                </a:solidFill>
                <a:latin typeface="Inter Bold" pitchFamily="34" charset="0"/>
                <a:ea typeface="Inter Bold" pitchFamily="34" charset="-122"/>
                <a:cs typeface="Inter Bold" pitchFamily="34" charset="-120"/>
              </a:rPr>
              <a:t>Normalization</a:t>
            </a:r>
            <a:endParaRPr lang="en-US" sz="1700" dirty="0"/>
          </a:p>
        </p:txBody>
      </p:sp>
      <p:sp>
        <p:nvSpPr>
          <p:cNvPr id="14" name="Text 11"/>
          <p:cNvSpPr/>
          <p:nvPr/>
        </p:nvSpPr>
        <p:spPr>
          <a:xfrm>
            <a:off x="10280094" y="3128724"/>
            <a:ext cx="3743801" cy="561499"/>
          </a:xfrm>
          <a:prstGeom prst="rect">
            <a:avLst/>
          </a:prstGeom>
          <a:noFill/>
          <a:ln/>
        </p:spPr>
        <p:txBody>
          <a:bodyPr wrap="square" lIns="0" tIns="0" rIns="0" bIns="0" rtlCol="0" anchor="t"/>
          <a:lstStyle/>
          <a:p>
            <a:pPr marL="0" indent="0" algn="l">
              <a:lnSpc>
                <a:spcPts val="2200"/>
              </a:lnSpc>
              <a:buNone/>
            </a:pPr>
            <a:r>
              <a:rPr lang="en-US" sz="1350" dirty="0">
                <a:solidFill>
                  <a:srgbClr val="272525"/>
                </a:solidFill>
                <a:latin typeface="Inter" pitchFamily="34" charset="0"/>
                <a:ea typeface="Inter" pitchFamily="34" charset="-122"/>
                <a:cs typeface="Inter" pitchFamily="34" charset="-120"/>
              </a:rPr>
              <a:t>Pixel values scaled to [0,1] range by dividing by 255</a:t>
            </a:r>
            <a:endParaRPr lang="en-US" sz="1350" dirty="0"/>
          </a:p>
        </p:txBody>
      </p:sp>
      <p:sp>
        <p:nvSpPr>
          <p:cNvPr id="15" name="Text 12"/>
          <p:cNvSpPr/>
          <p:nvPr/>
        </p:nvSpPr>
        <p:spPr>
          <a:xfrm>
            <a:off x="10280094" y="3997166"/>
            <a:ext cx="175379" cy="219313"/>
          </a:xfrm>
          <a:prstGeom prst="rect">
            <a:avLst/>
          </a:prstGeom>
          <a:noFill/>
          <a:ln/>
        </p:spPr>
        <p:txBody>
          <a:bodyPr wrap="none" lIns="0" tIns="0" rIns="0" bIns="0" rtlCol="0" anchor="t"/>
          <a:lstStyle/>
          <a:p>
            <a:pPr marL="0" indent="0" algn="l">
              <a:lnSpc>
                <a:spcPts val="2200"/>
              </a:lnSpc>
              <a:buNone/>
            </a:pPr>
            <a:r>
              <a:rPr lang="en-US" sz="1350" dirty="0">
                <a:solidFill>
                  <a:srgbClr val="272525"/>
                </a:solidFill>
                <a:latin typeface="Inter Light" pitchFamily="34" charset="0"/>
                <a:ea typeface="Inter Light" pitchFamily="34" charset="-122"/>
                <a:cs typeface="Inter Light" pitchFamily="34" charset="-120"/>
              </a:rPr>
              <a:t>02</a:t>
            </a:r>
            <a:endParaRPr lang="en-US" sz="1350" dirty="0"/>
          </a:p>
        </p:txBody>
      </p:sp>
      <p:sp>
        <p:nvSpPr>
          <p:cNvPr id="16" name="Shape 13"/>
          <p:cNvSpPr/>
          <p:nvPr/>
        </p:nvSpPr>
        <p:spPr>
          <a:xfrm>
            <a:off x="10280094" y="4272439"/>
            <a:ext cx="3743801" cy="22860"/>
          </a:xfrm>
          <a:prstGeom prst="rect">
            <a:avLst/>
          </a:prstGeom>
          <a:solidFill>
            <a:srgbClr val="4950BC"/>
          </a:solidFill>
          <a:ln/>
        </p:spPr>
        <p:txBody>
          <a:bodyPr/>
          <a:lstStyle/>
          <a:p>
            <a:endParaRPr lang="en-IN"/>
          </a:p>
        </p:txBody>
      </p:sp>
      <p:sp>
        <p:nvSpPr>
          <p:cNvPr id="17" name="Text 14"/>
          <p:cNvSpPr/>
          <p:nvPr/>
        </p:nvSpPr>
        <p:spPr>
          <a:xfrm>
            <a:off x="10280094" y="4405789"/>
            <a:ext cx="2193488" cy="274082"/>
          </a:xfrm>
          <a:prstGeom prst="rect">
            <a:avLst/>
          </a:prstGeom>
          <a:noFill/>
          <a:ln/>
        </p:spPr>
        <p:txBody>
          <a:bodyPr wrap="none" lIns="0" tIns="0" rIns="0" bIns="0" rtlCol="0" anchor="t"/>
          <a:lstStyle/>
          <a:p>
            <a:pPr marL="0" indent="0" algn="l">
              <a:lnSpc>
                <a:spcPts val="2150"/>
              </a:lnSpc>
              <a:buNone/>
            </a:pPr>
            <a:r>
              <a:rPr lang="en-US" sz="1700" b="1" dirty="0">
                <a:solidFill>
                  <a:srgbClr val="272525"/>
                </a:solidFill>
                <a:latin typeface="Inter Bold" pitchFamily="34" charset="0"/>
                <a:ea typeface="Inter Bold" pitchFamily="34" charset="-122"/>
                <a:cs typeface="Inter Bold" pitchFamily="34" charset="-120"/>
              </a:rPr>
              <a:t>Data Splitting</a:t>
            </a:r>
            <a:endParaRPr lang="en-US" sz="1700" dirty="0"/>
          </a:p>
        </p:txBody>
      </p:sp>
      <p:sp>
        <p:nvSpPr>
          <p:cNvPr id="18" name="Text 15"/>
          <p:cNvSpPr/>
          <p:nvPr/>
        </p:nvSpPr>
        <p:spPr>
          <a:xfrm>
            <a:off x="10280094" y="4855250"/>
            <a:ext cx="3743801" cy="561499"/>
          </a:xfrm>
          <a:prstGeom prst="rect">
            <a:avLst/>
          </a:prstGeom>
          <a:noFill/>
          <a:ln/>
        </p:spPr>
        <p:txBody>
          <a:bodyPr wrap="square" lIns="0" tIns="0" rIns="0" bIns="0" rtlCol="0" anchor="t"/>
          <a:lstStyle/>
          <a:p>
            <a:pPr marL="0" indent="0" algn="l">
              <a:lnSpc>
                <a:spcPts val="2200"/>
              </a:lnSpc>
              <a:buNone/>
            </a:pPr>
            <a:r>
              <a:rPr lang="en-US" sz="1350" dirty="0">
                <a:solidFill>
                  <a:srgbClr val="272525"/>
                </a:solidFill>
                <a:latin typeface="Inter" pitchFamily="34" charset="0"/>
                <a:ea typeface="Inter" pitchFamily="34" charset="-122"/>
                <a:cs typeface="Inter" pitchFamily="34" charset="-120"/>
              </a:rPr>
              <a:t>Separation into training and testing sets with stratification</a:t>
            </a:r>
            <a:endParaRPr lang="en-US" sz="1350" dirty="0"/>
          </a:p>
        </p:txBody>
      </p:sp>
      <p:sp>
        <p:nvSpPr>
          <p:cNvPr id="19" name="Text 16"/>
          <p:cNvSpPr/>
          <p:nvPr/>
        </p:nvSpPr>
        <p:spPr>
          <a:xfrm>
            <a:off x="10280094" y="5723692"/>
            <a:ext cx="175379" cy="219313"/>
          </a:xfrm>
          <a:prstGeom prst="rect">
            <a:avLst/>
          </a:prstGeom>
          <a:noFill/>
          <a:ln/>
        </p:spPr>
        <p:txBody>
          <a:bodyPr wrap="none" lIns="0" tIns="0" rIns="0" bIns="0" rtlCol="0" anchor="t"/>
          <a:lstStyle/>
          <a:p>
            <a:pPr marL="0" indent="0" algn="l">
              <a:lnSpc>
                <a:spcPts val="2200"/>
              </a:lnSpc>
              <a:buNone/>
            </a:pPr>
            <a:r>
              <a:rPr lang="en-US" sz="1350" dirty="0">
                <a:solidFill>
                  <a:srgbClr val="272525"/>
                </a:solidFill>
                <a:latin typeface="Inter Light" pitchFamily="34" charset="0"/>
                <a:ea typeface="Inter Light" pitchFamily="34" charset="-122"/>
                <a:cs typeface="Inter Light" pitchFamily="34" charset="-120"/>
              </a:rPr>
              <a:t>03</a:t>
            </a:r>
            <a:endParaRPr lang="en-US" sz="1350" dirty="0"/>
          </a:p>
        </p:txBody>
      </p:sp>
      <p:sp>
        <p:nvSpPr>
          <p:cNvPr id="20" name="Shape 17"/>
          <p:cNvSpPr/>
          <p:nvPr/>
        </p:nvSpPr>
        <p:spPr>
          <a:xfrm>
            <a:off x="10280094" y="5998964"/>
            <a:ext cx="3743801" cy="22860"/>
          </a:xfrm>
          <a:prstGeom prst="rect">
            <a:avLst/>
          </a:prstGeom>
          <a:solidFill>
            <a:srgbClr val="4950BC"/>
          </a:solidFill>
          <a:ln/>
        </p:spPr>
        <p:txBody>
          <a:bodyPr/>
          <a:lstStyle/>
          <a:p>
            <a:endParaRPr lang="en-IN"/>
          </a:p>
        </p:txBody>
      </p:sp>
      <p:sp>
        <p:nvSpPr>
          <p:cNvPr id="21" name="Text 18"/>
          <p:cNvSpPr/>
          <p:nvPr/>
        </p:nvSpPr>
        <p:spPr>
          <a:xfrm>
            <a:off x="10280094" y="6132314"/>
            <a:ext cx="2193488" cy="274082"/>
          </a:xfrm>
          <a:prstGeom prst="rect">
            <a:avLst/>
          </a:prstGeom>
          <a:noFill/>
          <a:ln/>
        </p:spPr>
        <p:txBody>
          <a:bodyPr wrap="none" lIns="0" tIns="0" rIns="0" bIns="0" rtlCol="0" anchor="t"/>
          <a:lstStyle/>
          <a:p>
            <a:pPr marL="0" indent="0" algn="l">
              <a:lnSpc>
                <a:spcPts val="2150"/>
              </a:lnSpc>
              <a:buNone/>
            </a:pPr>
            <a:r>
              <a:rPr lang="en-US" sz="1700" b="1" dirty="0">
                <a:solidFill>
                  <a:srgbClr val="272525"/>
                </a:solidFill>
                <a:latin typeface="Inter Bold" pitchFamily="34" charset="0"/>
                <a:ea typeface="Inter Bold" pitchFamily="34" charset="-122"/>
                <a:cs typeface="Inter Bold" pitchFamily="34" charset="-120"/>
              </a:rPr>
              <a:t>Reshaping</a:t>
            </a:r>
            <a:endParaRPr lang="en-US" sz="1700" dirty="0"/>
          </a:p>
        </p:txBody>
      </p:sp>
      <p:sp>
        <p:nvSpPr>
          <p:cNvPr id="22" name="Text 19"/>
          <p:cNvSpPr/>
          <p:nvPr/>
        </p:nvSpPr>
        <p:spPr>
          <a:xfrm>
            <a:off x="10280094" y="6581775"/>
            <a:ext cx="3743801" cy="561499"/>
          </a:xfrm>
          <a:prstGeom prst="rect">
            <a:avLst/>
          </a:prstGeom>
          <a:noFill/>
          <a:ln/>
        </p:spPr>
        <p:txBody>
          <a:bodyPr wrap="square" lIns="0" tIns="0" rIns="0" bIns="0" rtlCol="0" anchor="t"/>
          <a:lstStyle/>
          <a:p>
            <a:pPr marL="0" indent="0" algn="l">
              <a:lnSpc>
                <a:spcPts val="2200"/>
              </a:lnSpc>
              <a:buNone/>
            </a:pPr>
            <a:r>
              <a:rPr lang="en-US" sz="1350" dirty="0">
                <a:solidFill>
                  <a:srgbClr val="272525"/>
                </a:solidFill>
                <a:latin typeface="Inter" pitchFamily="34" charset="0"/>
                <a:ea typeface="Inter" pitchFamily="34" charset="-122"/>
                <a:cs typeface="Inter" pitchFamily="34" charset="-120"/>
              </a:rPr>
              <a:t>Tensor formatting for CNN input compatibility</a:t>
            </a:r>
            <a:endParaRPr lang="en-US" sz="1350" dirty="0"/>
          </a:p>
        </p:txBody>
      </p:sp>
      <p:pic>
        <p:nvPicPr>
          <p:cNvPr id="24" name="Picture 23">
            <a:extLst>
              <a:ext uri="{FF2B5EF4-FFF2-40B4-BE49-F238E27FC236}">
                <a16:creationId xmlns:a16="http://schemas.microsoft.com/office/drawing/2014/main" id="{DB34707C-4EB2-4CBA-C630-08F234B684A1}"/>
              </a:ext>
            </a:extLst>
          </p:cNvPr>
          <p:cNvPicPr>
            <a:picLocks noChangeAspect="1"/>
          </p:cNvPicPr>
          <p:nvPr/>
        </p:nvPicPr>
        <p:blipFill>
          <a:blip r:embed="rId3"/>
          <a:stretch>
            <a:fillRect/>
          </a:stretch>
        </p:blipFill>
        <p:spPr>
          <a:xfrm>
            <a:off x="0" y="0"/>
            <a:ext cx="6007261" cy="820674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77954" y="611267"/>
            <a:ext cx="9407009" cy="694730"/>
          </a:xfrm>
          <a:prstGeom prst="rect">
            <a:avLst/>
          </a:prstGeom>
          <a:noFill/>
          <a:ln/>
        </p:spPr>
        <p:txBody>
          <a:bodyPr wrap="none" lIns="0" tIns="0" rIns="0" bIns="0" rtlCol="0" anchor="t"/>
          <a:lstStyle/>
          <a:p>
            <a:pPr marL="0" indent="0" algn="l">
              <a:lnSpc>
                <a:spcPts val="5450"/>
              </a:lnSpc>
              <a:buNone/>
            </a:pPr>
            <a:r>
              <a:rPr lang="en-US" sz="4350" b="1" dirty="0">
                <a:solidFill>
                  <a:srgbClr val="000000"/>
                </a:solidFill>
                <a:latin typeface="Inter Bold" pitchFamily="34" charset="0"/>
                <a:ea typeface="Inter Bold" pitchFamily="34" charset="-122"/>
                <a:cs typeface="Inter Bold" pitchFamily="34" charset="-120"/>
              </a:rPr>
              <a:t>A Three-Layer Hybrid Architecture</a:t>
            </a:r>
            <a:endParaRPr lang="en-US" sz="4350" dirty="0"/>
          </a:p>
        </p:txBody>
      </p:sp>
      <p:sp>
        <p:nvSpPr>
          <p:cNvPr id="3" name="Text 1"/>
          <p:cNvSpPr/>
          <p:nvPr/>
        </p:nvSpPr>
        <p:spPr>
          <a:xfrm>
            <a:off x="777954" y="1750576"/>
            <a:ext cx="13074491" cy="711279"/>
          </a:xfrm>
          <a:prstGeom prst="rect">
            <a:avLst/>
          </a:prstGeom>
          <a:noFill/>
          <a:ln/>
        </p:spPr>
        <p:txBody>
          <a:bodyPr wrap="square" lIns="0" tIns="0" rIns="0" bIns="0" rtlCol="0" anchor="t"/>
          <a:lstStyle/>
          <a:p>
            <a:pPr marL="0" indent="0" algn="l">
              <a:lnSpc>
                <a:spcPts val="2800"/>
              </a:lnSpc>
              <a:buNone/>
            </a:pPr>
            <a:r>
              <a:rPr lang="en-US" sz="1750" dirty="0">
                <a:solidFill>
                  <a:srgbClr val="272525"/>
                </a:solidFill>
                <a:latin typeface="Inter" pitchFamily="34" charset="0"/>
                <a:ea typeface="Inter" pitchFamily="34" charset="-122"/>
                <a:cs typeface="Inter" pitchFamily="34" charset="-120"/>
              </a:rPr>
              <a:t>Our innovative framework integrates deep learning perception with knowledge retrieval and natural language generation to deliver actionable urban intelligence.</a:t>
            </a:r>
            <a:endParaRPr lang="en-US" sz="1750" dirty="0"/>
          </a:p>
        </p:txBody>
      </p:sp>
      <p:pic>
        <p:nvPicPr>
          <p:cNvPr id="4" name="Image 0" descr="preencoded.png"/>
          <p:cNvPicPr>
            <a:picLocks noChangeAspect="1"/>
          </p:cNvPicPr>
          <p:nvPr/>
        </p:nvPicPr>
        <p:blipFill>
          <a:blip r:embed="rId3"/>
          <a:stretch>
            <a:fillRect/>
          </a:stretch>
        </p:blipFill>
        <p:spPr>
          <a:xfrm>
            <a:off x="777954" y="2711887"/>
            <a:ext cx="1111448" cy="1636514"/>
          </a:xfrm>
          <a:prstGeom prst="rect">
            <a:avLst/>
          </a:prstGeom>
        </p:spPr>
      </p:pic>
      <p:sp>
        <p:nvSpPr>
          <p:cNvPr id="5" name="Text 2"/>
          <p:cNvSpPr/>
          <p:nvPr/>
        </p:nvSpPr>
        <p:spPr>
          <a:xfrm>
            <a:off x="2111693" y="2934176"/>
            <a:ext cx="3203138" cy="347305"/>
          </a:xfrm>
          <a:prstGeom prst="rect">
            <a:avLst/>
          </a:prstGeom>
          <a:noFill/>
          <a:ln/>
        </p:spPr>
        <p:txBody>
          <a:bodyPr wrap="none" lIns="0" tIns="0" rIns="0" bIns="0" rtlCol="0" anchor="t"/>
          <a:lstStyle/>
          <a:p>
            <a:pPr marL="0" indent="0" algn="l">
              <a:lnSpc>
                <a:spcPts val="2700"/>
              </a:lnSpc>
              <a:buNone/>
            </a:pPr>
            <a:r>
              <a:rPr lang="en-US" sz="2150" b="1" dirty="0">
                <a:solidFill>
                  <a:srgbClr val="272525"/>
                </a:solidFill>
                <a:latin typeface="Inter Bold" pitchFamily="34" charset="0"/>
                <a:ea typeface="Inter Bold" pitchFamily="34" charset="-122"/>
                <a:cs typeface="Inter Bold" pitchFamily="34" charset="-120"/>
              </a:rPr>
              <a:t>Perception Layer (CNN)</a:t>
            </a:r>
            <a:endParaRPr lang="en-US" sz="2150" dirty="0"/>
          </a:p>
        </p:txBody>
      </p:sp>
      <p:sp>
        <p:nvSpPr>
          <p:cNvPr id="6" name="Text 3"/>
          <p:cNvSpPr/>
          <p:nvPr/>
        </p:nvSpPr>
        <p:spPr>
          <a:xfrm>
            <a:off x="2111693" y="3414832"/>
            <a:ext cx="11740753" cy="711279"/>
          </a:xfrm>
          <a:prstGeom prst="rect">
            <a:avLst/>
          </a:prstGeom>
          <a:noFill/>
          <a:ln/>
        </p:spPr>
        <p:txBody>
          <a:bodyPr wrap="square" lIns="0" tIns="0" rIns="0" bIns="0" rtlCol="0" anchor="t"/>
          <a:lstStyle/>
          <a:p>
            <a:pPr marL="0" indent="0" algn="l">
              <a:lnSpc>
                <a:spcPts val="2800"/>
              </a:lnSpc>
              <a:buNone/>
            </a:pPr>
            <a:r>
              <a:rPr lang="en-US" sz="1750" dirty="0">
                <a:solidFill>
                  <a:srgbClr val="272525"/>
                </a:solidFill>
                <a:latin typeface="Inter" pitchFamily="34" charset="0"/>
                <a:ea typeface="Inter" pitchFamily="34" charset="-122"/>
                <a:cs typeface="Inter" pitchFamily="34" charset="-120"/>
              </a:rPr>
              <a:t>Convolutional neural network predicts age (regression) and gender (classification) from facial images with high accuracy and speed.</a:t>
            </a:r>
            <a:endParaRPr lang="en-US" sz="1750" dirty="0"/>
          </a:p>
        </p:txBody>
      </p:sp>
      <p:pic>
        <p:nvPicPr>
          <p:cNvPr id="7" name="Image 1" descr="preencoded.png"/>
          <p:cNvPicPr>
            <a:picLocks noChangeAspect="1"/>
          </p:cNvPicPr>
          <p:nvPr/>
        </p:nvPicPr>
        <p:blipFill>
          <a:blip r:embed="rId4"/>
          <a:stretch>
            <a:fillRect/>
          </a:stretch>
        </p:blipFill>
        <p:spPr>
          <a:xfrm>
            <a:off x="777954" y="4348401"/>
            <a:ext cx="1111448" cy="1636514"/>
          </a:xfrm>
          <a:prstGeom prst="rect">
            <a:avLst/>
          </a:prstGeom>
        </p:spPr>
      </p:pic>
      <p:sp>
        <p:nvSpPr>
          <p:cNvPr id="8" name="Text 4"/>
          <p:cNvSpPr/>
          <p:nvPr/>
        </p:nvSpPr>
        <p:spPr>
          <a:xfrm>
            <a:off x="2111693" y="4570690"/>
            <a:ext cx="2778681" cy="347305"/>
          </a:xfrm>
          <a:prstGeom prst="rect">
            <a:avLst/>
          </a:prstGeom>
          <a:noFill/>
          <a:ln/>
        </p:spPr>
        <p:txBody>
          <a:bodyPr wrap="none" lIns="0" tIns="0" rIns="0" bIns="0" rtlCol="0" anchor="t"/>
          <a:lstStyle/>
          <a:p>
            <a:pPr marL="0" indent="0" algn="l">
              <a:lnSpc>
                <a:spcPts val="2700"/>
              </a:lnSpc>
              <a:buNone/>
            </a:pPr>
            <a:r>
              <a:rPr lang="en-US" sz="2150" b="1" dirty="0">
                <a:solidFill>
                  <a:srgbClr val="272525"/>
                </a:solidFill>
                <a:latin typeface="Inter Bold" pitchFamily="34" charset="0"/>
                <a:ea typeface="Inter Bold" pitchFamily="34" charset="-122"/>
                <a:cs typeface="Inter Bold" pitchFamily="34" charset="-120"/>
              </a:rPr>
              <a:t>Retrieval Layer</a:t>
            </a:r>
            <a:endParaRPr lang="en-US" sz="2150" dirty="0"/>
          </a:p>
        </p:txBody>
      </p:sp>
      <p:sp>
        <p:nvSpPr>
          <p:cNvPr id="9" name="Text 5"/>
          <p:cNvSpPr/>
          <p:nvPr/>
        </p:nvSpPr>
        <p:spPr>
          <a:xfrm>
            <a:off x="2111693" y="5051346"/>
            <a:ext cx="11740753" cy="711279"/>
          </a:xfrm>
          <a:prstGeom prst="rect">
            <a:avLst/>
          </a:prstGeom>
          <a:noFill/>
          <a:ln/>
        </p:spPr>
        <p:txBody>
          <a:bodyPr wrap="square" lIns="0" tIns="0" rIns="0" bIns="0" rtlCol="0" anchor="t"/>
          <a:lstStyle/>
          <a:p>
            <a:pPr marL="0" indent="0" algn="l">
              <a:lnSpc>
                <a:spcPts val="2800"/>
              </a:lnSpc>
              <a:buNone/>
            </a:pPr>
            <a:r>
              <a:rPr lang="en-US" sz="1750" dirty="0">
                <a:solidFill>
                  <a:srgbClr val="272525"/>
                </a:solidFill>
                <a:latin typeface="Inter" pitchFamily="34" charset="0"/>
                <a:ea typeface="Inter" pitchFamily="34" charset="-122"/>
                <a:cs typeface="Inter" pitchFamily="34" charset="-120"/>
              </a:rPr>
              <a:t>Vector database stores embeddings of SDG documents, urban policies, and census reports. Similarity search (FAISS/ChromaDB) fetches relevant contextual information.</a:t>
            </a:r>
            <a:endParaRPr lang="en-US" sz="1750" dirty="0"/>
          </a:p>
        </p:txBody>
      </p:sp>
      <p:pic>
        <p:nvPicPr>
          <p:cNvPr id="10" name="Image 2" descr="preencoded.png"/>
          <p:cNvPicPr>
            <a:picLocks noChangeAspect="1"/>
          </p:cNvPicPr>
          <p:nvPr/>
        </p:nvPicPr>
        <p:blipFill>
          <a:blip r:embed="rId5"/>
          <a:stretch>
            <a:fillRect/>
          </a:stretch>
        </p:blipFill>
        <p:spPr>
          <a:xfrm>
            <a:off x="777954" y="5984915"/>
            <a:ext cx="1111448" cy="1636514"/>
          </a:xfrm>
          <a:prstGeom prst="rect">
            <a:avLst/>
          </a:prstGeom>
        </p:spPr>
      </p:pic>
      <p:sp>
        <p:nvSpPr>
          <p:cNvPr id="11" name="Text 6"/>
          <p:cNvSpPr/>
          <p:nvPr/>
        </p:nvSpPr>
        <p:spPr>
          <a:xfrm>
            <a:off x="2111693" y="6207204"/>
            <a:ext cx="3181588" cy="347305"/>
          </a:xfrm>
          <a:prstGeom prst="rect">
            <a:avLst/>
          </a:prstGeom>
          <a:noFill/>
          <a:ln/>
        </p:spPr>
        <p:txBody>
          <a:bodyPr wrap="none" lIns="0" tIns="0" rIns="0" bIns="0" rtlCol="0" anchor="t"/>
          <a:lstStyle/>
          <a:p>
            <a:pPr marL="0" indent="0" algn="l">
              <a:lnSpc>
                <a:spcPts val="2700"/>
              </a:lnSpc>
              <a:buNone/>
            </a:pPr>
            <a:r>
              <a:rPr lang="en-US" sz="2150" b="1" dirty="0">
                <a:solidFill>
                  <a:srgbClr val="272525"/>
                </a:solidFill>
                <a:latin typeface="Inter Bold" pitchFamily="34" charset="0"/>
                <a:ea typeface="Inter Bold" pitchFamily="34" charset="-122"/>
                <a:cs typeface="Inter Bold" pitchFamily="34" charset="-120"/>
              </a:rPr>
              <a:t>Generation Layer (LLM)</a:t>
            </a:r>
            <a:endParaRPr lang="en-US" sz="2150" dirty="0"/>
          </a:p>
        </p:txBody>
      </p:sp>
      <p:sp>
        <p:nvSpPr>
          <p:cNvPr id="12" name="Text 7"/>
          <p:cNvSpPr/>
          <p:nvPr/>
        </p:nvSpPr>
        <p:spPr>
          <a:xfrm>
            <a:off x="2111693" y="6687860"/>
            <a:ext cx="11740753" cy="711279"/>
          </a:xfrm>
          <a:prstGeom prst="rect">
            <a:avLst/>
          </a:prstGeom>
          <a:noFill/>
          <a:ln/>
        </p:spPr>
        <p:txBody>
          <a:bodyPr wrap="square" lIns="0" tIns="0" rIns="0" bIns="0" rtlCol="0" anchor="t"/>
          <a:lstStyle/>
          <a:p>
            <a:pPr marL="0" indent="0" algn="l">
              <a:lnSpc>
                <a:spcPts val="2800"/>
              </a:lnSpc>
              <a:buNone/>
            </a:pPr>
            <a:r>
              <a:rPr lang="en-US" sz="1750" dirty="0">
                <a:solidFill>
                  <a:srgbClr val="272525"/>
                </a:solidFill>
                <a:latin typeface="Inter" pitchFamily="34" charset="0"/>
                <a:ea typeface="Inter" pitchFamily="34" charset="-122"/>
                <a:cs typeface="Inter" pitchFamily="34" charset="-120"/>
              </a:rPr>
              <a:t>Large language model synthesizes CNN predictions with retrieved documents to generate natural language insights and recommendations for urban planners.</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1253133" y="988457"/>
            <a:ext cx="5700951" cy="599003"/>
          </a:xfrm>
          <a:prstGeom prst="rect">
            <a:avLst/>
          </a:prstGeom>
          <a:noFill/>
          <a:ln/>
        </p:spPr>
        <p:txBody>
          <a:bodyPr wrap="none" lIns="0" tIns="0" rIns="0" bIns="0" rtlCol="0" anchor="t"/>
          <a:lstStyle/>
          <a:p>
            <a:pPr marL="0" indent="0" algn="l">
              <a:lnSpc>
                <a:spcPts val="4700"/>
              </a:lnSpc>
              <a:buNone/>
            </a:pPr>
            <a:r>
              <a:rPr lang="en-US" sz="3750" b="1" dirty="0">
                <a:solidFill>
                  <a:srgbClr val="000000"/>
                </a:solidFill>
                <a:latin typeface="Inter Bold" pitchFamily="34" charset="0"/>
                <a:ea typeface="Inter Bold" pitchFamily="34" charset="-122"/>
                <a:cs typeface="Inter Bold" pitchFamily="34" charset="-120"/>
              </a:rPr>
              <a:t>CNN Model Architecture</a:t>
            </a:r>
            <a:endParaRPr lang="en-US" sz="3750" dirty="0"/>
          </a:p>
        </p:txBody>
      </p:sp>
      <p:sp>
        <p:nvSpPr>
          <p:cNvPr id="3" name="Text 1"/>
          <p:cNvSpPr/>
          <p:nvPr/>
        </p:nvSpPr>
        <p:spPr>
          <a:xfrm>
            <a:off x="1253133" y="2066449"/>
            <a:ext cx="2875240" cy="359331"/>
          </a:xfrm>
          <a:prstGeom prst="rect">
            <a:avLst/>
          </a:prstGeom>
          <a:noFill/>
          <a:ln/>
        </p:spPr>
        <p:txBody>
          <a:bodyPr wrap="none" lIns="0" tIns="0" rIns="0" bIns="0" rtlCol="0" anchor="t"/>
          <a:lstStyle/>
          <a:p>
            <a:pPr marL="0" indent="0" algn="l">
              <a:lnSpc>
                <a:spcPts val="2800"/>
              </a:lnSpc>
              <a:buNone/>
            </a:pPr>
            <a:r>
              <a:rPr lang="en-US" sz="2250" b="1" dirty="0">
                <a:solidFill>
                  <a:srgbClr val="000000"/>
                </a:solidFill>
                <a:latin typeface="Inter Bold" pitchFamily="34" charset="0"/>
                <a:ea typeface="Inter Bold" pitchFamily="34" charset="-122"/>
                <a:cs typeface="Inter Bold" pitchFamily="34" charset="-120"/>
              </a:rPr>
              <a:t>Network Design</a:t>
            </a:r>
            <a:endParaRPr lang="en-US" sz="2250" dirty="0"/>
          </a:p>
        </p:txBody>
      </p:sp>
      <p:sp>
        <p:nvSpPr>
          <p:cNvPr id="4" name="Text 2"/>
          <p:cNvSpPr/>
          <p:nvPr/>
        </p:nvSpPr>
        <p:spPr>
          <a:xfrm>
            <a:off x="1253133" y="2617351"/>
            <a:ext cx="6457712" cy="613410"/>
          </a:xfrm>
          <a:prstGeom prst="rect">
            <a:avLst/>
          </a:prstGeom>
          <a:noFill/>
          <a:ln/>
        </p:spPr>
        <p:txBody>
          <a:bodyPr wrap="square" lIns="0" tIns="0" rIns="0" bIns="0" rtlCol="0" anchor="t"/>
          <a:lstStyle/>
          <a:p>
            <a:pPr marL="0" indent="0" algn="l">
              <a:lnSpc>
                <a:spcPts val="2400"/>
              </a:lnSpc>
              <a:buNone/>
            </a:pPr>
            <a:r>
              <a:rPr lang="en-US" sz="1500" dirty="0">
                <a:solidFill>
                  <a:srgbClr val="272525"/>
                </a:solidFill>
                <a:latin typeface="Inter" pitchFamily="34" charset="0"/>
                <a:ea typeface="Inter" pitchFamily="34" charset="-122"/>
                <a:cs typeface="Inter" pitchFamily="34" charset="-120"/>
              </a:rPr>
              <a:t>Our convolutional neural network employs a sophisticated architecture optimized for demographic prediction from facial images.</a:t>
            </a:r>
            <a:endParaRPr lang="en-US" sz="1500" dirty="0"/>
          </a:p>
        </p:txBody>
      </p:sp>
      <p:sp>
        <p:nvSpPr>
          <p:cNvPr id="5" name="Text 3"/>
          <p:cNvSpPr/>
          <p:nvPr/>
        </p:nvSpPr>
        <p:spPr>
          <a:xfrm>
            <a:off x="1253133" y="3403163"/>
            <a:ext cx="6457712" cy="306705"/>
          </a:xfrm>
          <a:prstGeom prst="rect">
            <a:avLst/>
          </a:prstGeom>
          <a:noFill/>
          <a:ln/>
        </p:spPr>
        <p:txBody>
          <a:bodyPr wrap="none" lIns="0" tIns="0" rIns="0" bIns="0" rtlCol="0" anchor="t"/>
          <a:lstStyle/>
          <a:p>
            <a:pPr marL="342900" indent="-342900" algn="l">
              <a:lnSpc>
                <a:spcPts val="2400"/>
              </a:lnSpc>
              <a:buSzPct val="100000"/>
              <a:buChar char="•"/>
            </a:pPr>
            <a:r>
              <a:rPr lang="en-US" sz="1500" b="1" dirty="0">
                <a:solidFill>
                  <a:srgbClr val="272525"/>
                </a:solidFill>
                <a:latin typeface="Inter" pitchFamily="34" charset="0"/>
                <a:ea typeface="Inter" pitchFamily="34" charset="-122"/>
                <a:cs typeface="Inter" pitchFamily="34" charset="-120"/>
              </a:rPr>
              <a:t>Structure:</a:t>
            </a:r>
            <a:r>
              <a:rPr lang="en-US" sz="1500" dirty="0">
                <a:solidFill>
                  <a:srgbClr val="272525"/>
                </a:solidFill>
                <a:latin typeface="Inter" pitchFamily="34" charset="0"/>
                <a:ea typeface="Inter" pitchFamily="34" charset="-122"/>
                <a:cs typeface="Inter" pitchFamily="34" charset="-120"/>
              </a:rPr>
              <a:t> 4 convolutional layers with ReLU activation functions</a:t>
            </a:r>
            <a:endParaRPr lang="en-US" sz="1500" dirty="0"/>
          </a:p>
        </p:txBody>
      </p:sp>
      <p:sp>
        <p:nvSpPr>
          <p:cNvPr id="6" name="Text 4"/>
          <p:cNvSpPr/>
          <p:nvPr/>
        </p:nvSpPr>
        <p:spPr>
          <a:xfrm>
            <a:off x="1253133" y="3776901"/>
            <a:ext cx="6457712" cy="613410"/>
          </a:xfrm>
          <a:prstGeom prst="rect">
            <a:avLst/>
          </a:prstGeom>
          <a:noFill/>
          <a:ln/>
        </p:spPr>
        <p:txBody>
          <a:bodyPr wrap="square" lIns="0" tIns="0" rIns="0" bIns="0" rtlCol="0" anchor="t"/>
          <a:lstStyle/>
          <a:p>
            <a:pPr marL="342900" indent="-342900" algn="l">
              <a:lnSpc>
                <a:spcPts val="2400"/>
              </a:lnSpc>
              <a:buSzPct val="100000"/>
              <a:buChar char="•"/>
            </a:pPr>
            <a:r>
              <a:rPr lang="en-US" sz="1500" b="1" dirty="0">
                <a:solidFill>
                  <a:srgbClr val="272525"/>
                </a:solidFill>
                <a:latin typeface="Inter" pitchFamily="34" charset="0"/>
                <a:ea typeface="Inter" pitchFamily="34" charset="-122"/>
                <a:cs typeface="Inter" pitchFamily="34" charset="-120"/>
              </a:rPr>
              <a:t>Regularization:</a:t>
            </a:r>
            <a:r>
              <a:rPr lang="en-US" sz="1500" dirty="0">
                <a:solidFill>
                  <a:srgbClr val="272525"/>
                </a:solidFill>
                <a:latin typeface="Inter" pitchFamily="34" charset="0"/>
                <a:ea typeface="Inter" pitchFamily="34" charset="-122"/>
                <a:cs typeface="Inter" pitchFamily="34" charset="-120"/>
              </a:rPr>
              <a:t> MaxPooling layers and Dropout (0.3-0.5) to prevent overfitting</a:t>
            </a:r>
            <a:endParaRPr lang="en-US" sz="1500" dirty="0"/>
          </a:p>
        </p:txBody>
      </p:sp>
      <p:sp>
        <p:nvSpPr>
          <p:cNvPr id="7" name="Text 5"/>
          <p:cNvSpPr/>
          <p:nvPr/>
        </p:nvSpPr>
        <p:spPr>
          <a:xfrm>
            <a:off x="1253133" y="4457343"/>
            <a:ext cx="6457712" cy="613410"/>
          </a:xfrm>
          <a:prstGeom prst="rect">
            <a:avLst/>
          </a:prstGeom>
          <a:noFill/>
          <a:ln/>
        </p:spPr>
        <p:txBody>
          <a:bodyPr wrap="square" lIns="0" tIns="0" rIns="0" bIns="0" rtlCol="0" anchor="t"/>
          <a:lstStyle/>
          <a:p>
            <a:pPr marL="342900" indent="-342900" algn="l">
              <a:lnSpc>
                <a:spcPts val="2400"/>
              </a:lnSpc>
              <a:buSzPct val="100000"/>
              <a:buChar char="•"/>
            </a:pPr>
            <a:r>
              <a:rPr lang="en-US" sz="1500" b="1" dirty="0">
                <a:solidFill>
                  <a:srgbClr val="272525"/>
                </a:solidFill>
                <a:latin typeface="Inter" pitchFamily="34" charset="0"/>
                <a:ea typeface="Inter" pitchFamily="34" charset="-122"/>
                <a:cs typeface="Inter" pitchFamily="34" charset="-120"/>
              </a:rPr>
              <a:t>Dual Output Heads:</a:t>
            </a:r>
            <a:r>
              <a:rPr lang="en-US" sz="1500" dirty="0">
                <a:solidFill>
                  <a:srgbClr val="272525"/>
                </a:solidFill>
                <a:latin typeface="Inter" pitchFamily="34" charset="0"/>
                <a:ea typeface="Inter" pitchFamily="34" charset="-122"/>
                <a:cs typeface="Inter" pitchFamily="34" charset="-120"/>
              </a:rPr>
              <a:t> Age regression and gender classification branches</a:t>
            </a:r>
            <a:endParaRPr lang="en-US" sz="1500" dirty="0"/>
          </a:p>
        </p:txBody>
      </p:sp>
      <p:sp>
        <p:nvSpPr>
          <p:cNvPr id="8" name="Text 6"/>
          <p:cNvSpPr/>
          <p:nvPr/>
        </p:nvSpPr>
        <p:spPr>
          <a:xfrm>
            <a:off x="1253133" y="5262324"/>
            <a:ext cx="3160276" cy="359331"/>
          </a:xfrm>
          <a:prstGeom prst="rect">
            <a:avLst/>
          </a:prstGeom>
          <a:noFill/>
          <a:ln/>
        </p:spPr>
        <p:txBody>
          <a:bodyPr wrap="none" lIns="0" tIns="0" rIns="0" bIns="0" rtlCol="0" anchor="t"/>
          <a:lstStyle/>
          <a:p>
            <a:pPr marL="0" indent="0" algn="l">
              <a:lnSpc>
                <a:spcPts val="2800"/>
              </a:lnSpc>
              <a:buNone/>
            </a:pPr>
            <a:r>
              <a:rPr lang="en-US" sz="2250" b="1" dirty="0">
                <a:solidFill>
                  <a:srgbClr val="000000"/>
                </a:solidFill>
                <a:latin typeface="Inter Bold" pitchFamily="34" charset="0"/>
                <a:ea typeface="Inter Bold" pitchFamily="34" charset="-122"/>
                <a:cs typeface="Inter Bold" pitchFamily="34" charset="-120"/>
              </a:rPr>
              <a:t>Training Configuration</a:t>
            </a:r>
            <a:endParaRPr lang="en-US" sz="2250" dirty="0"/>
          </a:p>
        </p:txBody>
      </p:sp>
      <p:sp>
        <p:nvSpPr>
          <p:cNvPr id="9" name="Text 7"/>
          <p:cNvSpPr/>
          <p:nvPr/>
        </p:nvSpPr>
        <p:spPr>
          <a:xfrm>
            <a:off x="1253133" y="5813227"/>
            <a:ext cx="6457712" cy="306705"/>
          </a:xfrm>
          <a:prstGeom prst="rect">
            <a:avLst/>
          </a:prstGeom>
          <a:noFill/>
          <a:ln/>
        </p:spPr>
        <p:txBody>
          <a:bodyPr wrap="none" lIns="0" tIns="0" rIns="0" bIns="0" rtlCol="0" anchor="t"/>
          <a:lstStyle/>
          <a:p>
            <a:pPr marL="342900" indent="-342900" algn="l">
              <a:lnSpc>
                <a:spcPts val="2400"/>
              </a:lnSpc>
              <a:buSzPct val="100000"/>
              <a:buChar char="•"/>
            </a:pPr>
            <a:r>
              <a:rPr lang="en-US" sz="1500" b="1" dirty="0">
                <a:solidFill>
                  <a:srgbClr val="272525"/>
                </a:solidFill>
                <a:latin typeface="Inter" pitchFamily="34" charset="0"/>
                <a:ea typeface="Inter" pitchFamily="34" charset="-122"/>
                <a:cs typeface="Inter" pitchFamily="34" charset="-120"/>
              </a:rPr>
              <a:t>Optimizer:</a:t>
            </a:r>
            <a:r>
              <a:rPr lang="en-US" sz="1500" dirty="0">
                <a:solidFill>
                  <a:srgbClr val="272525"/>
                </a:solidFill>
                <a:latin typeface="Inter" pitchFamily="34" charset="0"/>
                <a:ea typeface="Inter" pitchFamily="34" charset="-122"/>
                <a:cs typeface="Inter" pitchFamily="34" charset="-120"/>
              </a:rPr>
              <a:t> Adam with learning rate 0.0008</a:t>
            </a:r>
            <a:endParaRPr lang="en-US" sz="1500" dirty="0"/>
          </a:p>
        </p:txBody>
      </p:sp>
      <p:sp>
        <p:nvSpPr>
          <p:cNvPr id="10" name="Text 8"/>
          <p:cNvSpPr/>
          <p:nvPr/>
        </p:nvSpPr>
        <p:spPr>
          <a:xfrm>
            <a:off x="1253133" y="6186964"/>
            <a:ext cx="6457712" cy="306705"/>
          </a:xfrm>
          <a:prstGeom prst="rect">
            <a:avLst/>
          </a:prstGeom>
          <a:noFill/>
          <a:ln/>
        </p:spPr>
        <p:txBody>
          <a:bodyPr wrap="none" lIns="0" tIns="0" rIns="0" bIns="0" rtlCol="0" anchor="t"/>
          <a:lstStyle/>
          <a:p>
            <a:pPr marL="342900" indent="-342900" algn="l">
              <a:lnSpc>
                <a:spcPts val="2400"/>
              </a:lnSpc>
              <a:buSzPct val="100000"/>
              <a:buChar char="•"/>
            </a:pPr>
            <a:r>
              <a:rPr lang="en-US" sz="1500" b="1" dirty="0">
                <a:solidFill>
                  <a:srgbClr val="272525"/>
                </a:solidFill>
                <a:latin typeface="Inter" pitchFamily="34" charset="0"/>
                <a:ea typeface="Inter" pitchFamily="34" charset="-122"/>
                <a:cs typeface="Inter" pitchFamily="34" charset="-120"/>
              </a:rPr>
              <a:t>Loss Functions:</a:t>
            </a:r>
            <a:r>
              <a:rPr lang="en-US" sz="1500" dirty="0">
                <a:solidFill>
                  <a:srgbClr val="272525"/>
                </a:solidFill>
                <a:latin typeface="Inter" pitchFamily="34" charset="0"/>
                <a:ea typeface="Inter" pitchFamily="34" charset="-122"/>
                <a:cs typeface="Inter" pitchFamily="34" charset="-120"/>
              </a:rPr>
              <a:t> MAE for age, Binary Cross-Entropy for gender</a:t>
            </a:r>
            <a:endParaRPr lang="en-US" sz="1500" dirty="0"/>
          </a:p>
        </p:txBody>
      </p:sp>
      <p:sp>
        <p:nvSpPr>
          <p:cNvPr id="11" name="Text 9"/>
          <p:cNvSpPr/>
          <p:nvPr/>
        </p:nvSpPr>
        <p:spPr>
          <a:xfrm>
            <a:off x="1253133" y="6560701"/>
            <a:ext cx="6457712" cy="613410"/>
          </a:xfrm>
          <a:prstGeom prst="rect">
            <a:avLst/>
          </a:prstGeom>
          <a:noFill/>
          <a:ln/>
        </p:spPr>
        <p:txBody>
          <a:bodyPr wrap="square" lIns="0" tIns="0" rIns="0" bIns="0" rtlCol="0" anchor="t"/>
          <a:lstStyle/>
          <a:p>
            <a:pPr marL="342900" indent="-342900" algn="l">
              <a:lnSpc>
                <a:spcPts val="2400"/>
              </a:lnSpc>
              <a:buSzPct val="100000"/>
              <a:buChar char="•"/>
            </a:pPr>
            <a:r>
              <a:rPr lang="en-US" sz="1500" b="1" dirty="0">
                <a:solidFill>
                  <a:srgbClr val="272525"/>
                </a:solidFill>
                <a:latin typeface="Inter" pitchFamily="34" charset="0"/>
                <a:ea typeface="Inter" pitchFamily="34" charset="-122"/>
                <a:cs typeface="Inter" pitchFamily="34" charset="-120"/>
              </a:rPr>
              <a:t>Callbacks:</a:t>
            </a:r>
            <a:r>
              <a:rPr lang="en-US" sz="1500" dirty="0">
                <a:solidFill>
                  <a:srgbClr val="272525"/>
                </a:solidFill>
                <a:latin typeface="Inter" pitchFamily="34" charset="0"/>
                <a:ea typeface="Inter" pitchFamily="34" charset="-122"/>
                <a:cs typeface="Inter" pitchFamily="34" charset="-120"/>
              </a:rPr>
              <a:t> ReduceLROnPlateau and EarlyStopping for optimal convergence</a:t>
            </a:r>
            <a:endParaRPr lang="en-US" sz="1500" dirty="0"/>
          </a:p>
        </p:txBody>
      </p:sp>
      <p:pic>
        <p:nvPicPr>
          <p:cNvPr id="12" name="Image 0" descr="preencoded.png"/>
          <p:cNvPicPr>
            <a:picLocks noChangeAspect="1"/>
          </p:cNvPicPr>
          <p:nvPr/>
        </p:nvPicPr>
        <p:blipFill>
          <a:blip r:embed="rId3"/>
          <a:stretch>
            <a:fillRect/>
          </a:stretch>
        </p:blipFill>
        <p:spPr>
          <a:xfrm>
            <a:off x="8186142" y="2090499"/>
            <a:ext cx="5198507" cy="297049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1342906" y="520303"/>
            <a:ext cx="5292328" cy="590074"/>
          </a:xfrm>
          <a:prstGeom prst="rect">
            <a:avLst/>
          </a:prstGeom>
          <a:noFill/>
          <a:ln/>
        </p:spPr>
        <p:txBody>
          <a:bodyPr wrap="none" lIns="0" tIns="0" rIns="0" bIns="0" rtlCol="0" anchor="t"/>
          <a:lstStyle/>
          <a:p>
            <a:pPr marL="0" indent="0" algn="l">
              <a:lnSpc>
                <a:spcPts val="4600"/>
              </a:lnSpc>
              <a:buNone/>
            </a:pPr>
            <a:r>
              <a:rPr lang="en-US" sz="3700" b="1" dirty="0">
                <a:solidFill>
                  <a:srgbClr val="000000"/>
                </a:solidFill>
                <a:latin typeface="Inter Bold" pitchFamily="34" charset="0"/>
                <a:ea typeface="Inter Bold" pitchFamily="34" charset="-122"/>
                <a:cs typeface="Inter Bold" pitchFamily="34" charset="-120"/>
              </a:rPr>
              <a:t>RAG Pipeline Workflow</a:t>
            </a:r>
            <a:endParaRPr lang="en-US" sz="3700" dirty="0"/>
          </a:p>
        </p:txBody>
      </p:sp>
      <p:sp>
        <p:nvSpPr>
          <p:cNvPr id="3" name="Shape 1"/>
          <p:cNvSpPr/>
          <p:nvPr/>
        </p:nvSpPr>
        <p:spPr>
          <a:xfrm>
            <a:off x="1342906" y="1488043"/>
            <a:ext cx="2108954" cy="370046"/>
          </a:xfrm>
          <a:prstGeom prst="roundRect">
            <a:avLst>
              <a:gd name="adj" fmla="val 17147"/>
            </a:avLst>
          </a:prstGeom>
          <a:noFill/>
          <a:ln w="7620">
            <a:solidFill>
              <a:srgbClr val="4950BC"/>
            </a:solidFill>
            <a:prstDash val="solid"/>
          </a:ln>
        </p:spPr>
        <p:txBody>
          <a:bodyPr/>
          <a:lstStyle/>
          <a:p>
            <a:endParaRPr lang="en-IN"/>
          </a:p>
        </p:txBody>
      </p:sp>
      <p:sp>
        <p:nvSpPr>
          <p:cNvPr id="4" name="Text 2"/>
          <p:cNvSpPr/>
          <p:nvPr/>
        </p:nvSpPr>
        <p:spPr>
          <a:xfrm>
            <a:off x="1463754" y="1552218"/>
            <a:ext cx="1867257" cy="241697"/>
          </a:xfrm>
          <a:prstGeom prst="rect">
            <a:avLst/>
          </a:prstGeom>
          <a:noFill/>
          <a:ln/>
        </p:spPr>
        <p:txBody>
          <a:bodyPr wrap="none" lIns="0" tIns="0" rIns="0" bIns="0" rtlCol="0" anchor="t"/>
          <a:lstStyle/>
          <a:p>
            <a:pPr marL="0" indent="0" algn="l">
              <a:lnSpc>
                <a:spcPts val="1900"/>
              </a:lnSpc>
              <a:buNone/>
            </a:pPr>
            <a:r>
              <a:rPr lang="en-US" sz="1150" dirty="0">
                <a:solidFill>
                  <a:srgbClr val="4950BC"/>
                </a:solidFill>
                <a:latin typeface="Inter" pitchFamily="34" charset="0"/>
                <a:ea typeface="Inter" pitchFamily="34" charset="-122"/>
                <a:cs typeface="Inter" pitchFamily="34" charset="-120"/>
              </a:rPr>
              <a:t>FROM IMAGE TO INSIGHT</a:t>
            </a:r>
            <a:endParaRPr lang="en-US" sz="1150" dirty="0"/>
          </a:p>
        </p:txBody>
      </p:sp>
      <p:sp>
        <p:nvSpPr>
          <p:cNvPr id="5" name="Shape 3"/>
          <p:cNvSpPr/>
          <p:nvPr/>
        </p:nvSpPr>
        <p:spPr>
          <a:xfrm>
            <a:off x="7303770" y="2070497"/>
            <a:ext cx="22860" cy="5638681"/>
          </a:xfrm>
          <a:prstGeom prst="roundRect">
            <a:avLst>
              <a:gd name="adj" fmla="val 346966"/>
            </a:avLst>
          </a:prstGeom>
          <a:solidFill>
            <a:srgbClr val="C0C1D7"/>
          </a:solidFill>
          <a:ln/>
        </p:spPr>
        <p:txBody>
          <a:bodyPr/>
          <a:lstStyle/>
          <a:p>
            <a:endParaRPr lang="en-IN"/>
          </a:p>
        </p:txBody>
      </p:sp>
      <p:sp>
        <p:nvSpPr>
          <p:cNvPr id="6" name="Shape 4"/>
          <p:cNvSpPr/>
          <p:nvPr/>
        </p:nvSpPr>
        <p:spPr>
          <a:xfrm>
            <a:off x="6559153" y="2271474"/>
            <a:ext cx="566499" cy="22860"/>
          </a:xfrm>
          <a:prstGeom prst="roundRect">
            <a:avLst>
              <a:gd name="adj" fmla="val 346966"/>
            </a:avLst>
          </a:prstGeom>
          <a:solidFill>
            <a:srgbClr val="C0C1D7"/>
          </a:solidFill>
          <a:ln/>
        </p:spPr>
        <p:txBody>
          <a:bodyPr/>
          <a:lstStyle/>
          <a:p>
            <a:endParaRPr lang="en-IN"/>
          </a:p>
        </p:txBody>
      </p:sp>
      <p:sp>
        <p:nvSpPr>
          <p:cNvPr id="7" name="Shape 5"/>
          <p:cNvSpPr/>
          <p:nvPr/>
        </p:nvSpPr>
        <p:spPr>
          <a:xfrm>
            <a:off x="7102793" y="2070497"/>
            <a:ext cx="424815" cy="424815"/>
          </a:xfrm>
          <a:prstGeom prst="roundRect">
            <a:avLst>
              <a:gd name="adj" fmla="val 18671"/>
            </a:avLst>
          </a:prstGeom>
          <a:solidFill>
            <a:srgbClr val="DADBF1"/>
          </a:solidFill>
          <a:ln w="7620">
            <a:solidFill>
              <a:srgbClr val="C0C1D7"/>
            </a:solidFill>
            <a:prstDash val="solid"/>
          </a:ln>
        </p:spPr>
        <p:txBody>
          <a:bodyPr/>
          <a:lstStyle/>
          <a:p>
            <a:endParaRPr lang="en-IN"/>
          </a:p>
        </p:txBody>
      </p:sp>
      <p:sp>
        <p:nvSpPr>
          <p:cNvPr id="8" name="Text 6"/>
          <p:cNvSpPr/>
          <p:nvPr/>
        </p:nvSpPr>
        <p:spPr>
          <a:xfrm>
            <a:off x="7173575" y="2105918"/>
            <a:ext cx="283250" cy="353973"/>
          </a:xfrm>
          <a:prstGeom prst="rect">
            <a:avLst/>
          </a:prstGeom>
          <a:noFill/>
          <a:ln/>
        </p:spPr>
        <p:txBody>
          <a:bodyPr wrap="none" lIns="0" tIns="0" rIns="0" bIns="0" rtlCol="0" anchor="t"/>
          <a:lstStyle/>
          <a:p>
            <a:pPr marL="0" indent="0" algn="ctr">
              <a:lnSpc>
                <a:spcPts val="2200"/>
              </a:lnSpc>
              <a:buNone/>
            </a:pPr>
            <a:r>
              <a:rPr lang="en-US" sz="2200" b="1" dirty="0">
                <a:solidFill>
                  <a:srgbClr val="272525"/>
                </a:solidFill>
                <a:latin typeface="Inter Bold" pitchFamily="34" charset="0"/>
                <a:ea typeface="Inter Bold" pitchFamily="34" charset="-122"/>
                <a:cs typeface="Inter Bold" pitchFamily="34" charset="-120"/>
              </a:rPr>
              <a:t>1</a:t>
            </a:r>
            <a:endParaRPr lang="en-US" sz="2200" dirty="0"/>
          </a:p>
        </p:txBody>
      </p:sp>
      <p:sp>
        <p:nvSpPr>
          <p:cNvPr id="9" name="Text 7"/>
          <p:cNvSpPr/>
          <p:nvPr/>
        </p:nvSpPr>
        <p:spPr>
          <a:xfrm>
            <a:off x="4010501" y="2135386"/>
            <a:ext cx="2360533" cy="295037"/>
          </a:xfrm>
          <a:prstGeom prst="rect">
            <a:avLst/>
          </a:prstGeom>
          <a:noFill/>
          <a:ln/>
        </p:spPr>
        <p:txBody>
          <a:bodyPr wrap="none" lIns="0" tIns="0" rIns="0" bIns="0" rtlCol="0" anchor="t"/>
          <a:lstStyle/>
          <a:p>
            <a:pPr marL="0" indent="0" algn="r">
              <a:lnSpc>
                <a:spcPts val="2300"/>
              </a:lnSpc>
              <a:buNone/>
            </a:pPr>
            <a:r>
              <a:rPr lang="en-US" sz="1850" b="1" dirty="0">
                <a:solidFill>
                  <a:srgbClr val="272525"/>
                </a:solidFill>
                <a:latin typeface="Inter Bold" pitchFamily="34" charset="0"/>
                <a:ea typeface="Inter Bold" pitchFamily="34" charset="-122"/>
                <a:cs typeface="Inter Bold" pitchFamily="34" charset="-120"/>
              </a:rPr>
              <a:t>Input Image</a:t>
            </a:r>
            <a:endParaRPr lang="en-US" sz="1850" dirty="0"/>
          </a:p>
        </p:txBody>
      </p:sp>
      <p:sp>
        <p:nvSpPr>
          <p:cNvPr id="10" name="Text 8"/>
          <p:cNvSpPr/>
          <p:nvPr/>
        </p:nvSpPr>
        <p:spPr>
          <a:xfrm>
            <a:off x="1342906" y="2543651"/>
            <a:ext cx="5028128" cy="604123"/>
          </a:xfrm>
          <a:prstGeom prst="rect">
            <a:avLst/>
          </a:prstGeom>
          <a:noFill/>
          <a:ln/>
        </p:spPr>
        <p:txBody>
          <a:bodyPr wrap="square" lIns="0" tIns="0" rIns="0" bIns="0" rtlCol="0" anchor="t"/>
          <a:lstStyle/>
          <a:p>
            <a:pPr marL="0" indent="0" algn="r">
              <a:lnSpc>
                <a:spcPts val="2350"/>
              </a:lnSpc>
              <a:buNone/>
            </a:pPr>
            <a:r>
              <a:rPr lang="en-US" sz="1450" dirty="0">
                <a:solidFill>
                  <a:srgbClr val="272525"/>
                </a:solidFill>
                <a:latin typeface="Inter" pitchFamily="34" charset="0"/>
                <a:ea typeface="Inter" pitchFamily="34" charset="-122"/>
                <a:cs typeface="Inter" pitchFamily="34" charset="-120"/>
              </a:rPr>
              <a:t>Facial image captured from urban environment (e.g., metro station crowd)</a:t>
            </a:r>
            <a:endParaRPr lang="en-US" sz="1450" dirty="0"/>
          </a:p>
        </p:txBody>
      </p:sp>
      <p:sp>
        <p:nvSpPr>
          <p:cNvPr id="11" name="Shape 9"/>
          <p:cNvSpPr/>
          <p:nvPr/>
        </p:nvSpPr>
        <p:spPr>
          <a:xfrm>
            <a:off x="7504748" y="3404473"/>
            <a:ext cx="566499" cy="22860"/>
          </a:xfrm>
          <a:prstGeom prst="roundRect">
            <a:avLst>
              <a:gd name="adj" fmla="val 346966"/>
            </a:avLst>
          </a:prstGeom>
          <a:solidFill>
            <a:srgbClr val="C0C1D7"/>
          </a:solidFill>
          <a:ln/>
        </p:spPr>
        <p:txBody>
          <a:bodyPr/>
          <a:lstStyle/>
          <a:p>
            <a:endParaRPr lang="en-IN"/>
          </a:p>
        </p:txBody>
      </p:sp>
      <p:sp>
        <p:nvSpPr>
          <p:cNvPr id="12" name="Shape 10"/>
          <p:cNvSpPr/>
          <p:nvPr/>
        </p:nvSpPr>
        <p:spPr>
          <a:xfrm>
            <a:off x="7102793" y="3203496"/>
            <a:ext cx="424815" cy="424815"/>
          </a:xfrm>
          <a:prstGeom prst="roundRect">
            <a:avLst>
              <a:gd name="adj" fmla="val 18671"/>
            </a:avLst>
          </a:prstGeom>
          <a:solidFill>
            <a:srgbClr val="DADBF1"/>
          </a:solidFill>
          <a:ln w="7620">
            <a:solidFill>
              <a:srgbClr val="C0C1D7"/>
            </a:solidFill>
            <a:prstDash val="solid"/>
          </a:ln>
        </p:spPr>
        <p:txBody>
          <a:bodyPr/>
          <a:lstStyle/>
          <a:p>
            <a:endParaRPr lang="en-IN"/>
          </a:p>
        </p:txBody>
      </p:sp>
      <p:sp>
        <p:nvSpPr>
          <p:cNvPr id="13" name="Text 11"/>
          <p:cNvSpPr/>
          <p:nvPr/>
        </p:nvSpPr>
        <p:spPr>
          <a:xfrm>
            <a:off x="7173575" y="3238917"/>
            <a:ext cx="283250" cy="353973"/>
          </a:xfrm>
          <a:prstGeom prst="rect">
            <a:avLst/>
          </a:prstGeom>
          <a:noFill/>
          <a:ln/>
        </p:spPr>
        <p:txBody>
          <a:bodyPr wrap="none" lIns="0" tIns="0" rIns="0" bIns="0" rtlCol="0" anchor="t"/>
          <a:lstStyle/>
          <a:p>
            <a:pPr marL="0" indent="0" algn="ctr">
              <a:lnSpc>
                <a:spcPts val="2200"/>
              </a:lnSpc>
              <a:buNone/>
            </a:pPr>
            <a:r>
              <a:rPr lang="en-US" sz="2200" b="1" dirty="0">
                <a:solidFill>
                  <a:srgbClr val="272525"/>
                </a:solidFill>
                <a:latin typeface="Inter Bold" pitchFamily="34" charset="0"/>
                <a:ea typeface="Inter Bold" pitchFamily="34" charset="-122"/>
                <a:cs typeface="Inter Bold" pitchFamily="34" charset="-120"/>
              </a:rPr>
              <a:t>2</a:t>
            </a:r>
            <a:endParaRPr lang="en-US" sz="2200" dirty="0"/>
          </a:p>
        </p:txBody>
      </p:sp>
      <p:sp>
        <p:nvSpPr>
          <p:cNvPr id="14" name="Text 12"/>
          <p:cNvSpPr/>
          <p:nvPr/>
        </p:nvSpPr>
        <p:spPr>
          <a:xfrm>
            <a:off x="8259366" y="3268385"/>
            <a:ext cx="2360533" cy="295037"/>
          </a:xfrm>
          <a:prstGeom prst="rect">
            <a:avLst/>
          </a:prstGeom>
          <a:noFill/>
          <a:ln/>
        </p:spPr>
        <p:txBody>
          <a:bodyPr wrap="none" lIns="0" tIns="0" rIns="0" bIns="0" rtlCol="0" anchor="t"/>
          <a:lstStyle/>
          <a:p>
            <a:pPr marL="0" indent="0" algn="l">
              <a:lnSpc>
                <a:spcPts val="2300"/>
              </a:lnSpc>
              <a:buNone/>
            </a:pPr>
            <a:r>
              <a:rPr lang="en-US" sz="1850" b="1" dirty="0">
                <a:solidFill>
                  <a:srgbClr val="272525"/>
                </a:solidFill>
                <a:latin typeface="Inter Bold" pitchFamily="34" charset="0"/>
                <a:ea typeface="Inter Bold" pitchFamily="34" charset="-122"/>
                <a:cs typeface="Inter Bold" pitchFamily="34" charset="-120"/>
              </a:rPr>
              <a:t>CNN Perception</a:t>
            </a:r>
            <a:endParaRPr lang="en-US" sz="1850" dirty="0"/>
          </a:p>
        </p:txBody>
      </p:sp>
      <p:sp>
        <p:nvSpPr>
          <p:cNvPr id="15" name="Text 13"/>
          <p:cNvSpPr/>
          <p:nvPr/>
        </p:nvSpPr>
        <p:spPr>
          <a:xfrm>
            <a:off x="8259366" y="3676650"/>
            <a:ext cx="5028128" cy="604123"/>
          </a:xfrm>
          <a:prstGeom prst="rect">
            <a:avLst/>
          </a:prstGeom>
          <a:noFill/>
          <a:ln/>
        </p:spPr>
        <p:txBody>
          <a:bodyPr wrap="square" lIns="0" tIns="0" rIns="0" bIns="0" rtlCol="0" anchor="t"/>
          <a:lstStyle/>
          <a:p>
            <a:pPr marL="0" indent="0" algn="l">
              <a:lnSpc>
                <a:spcPts val="2350"/>
              </a:lnSpc>
              <a:buNone/>
            </a:pPr>
            <a:r>
              <a:rPr lang="en-US" sz="1450" dirty="0">
                <a:solidFill>
                  <a:srgbClr val="272525"/>
                </a:solidFill>
                <a:latin typeface="Inter" pitchFamily="34" charset="0"/>
                <a:ea typeface="Inter" pitchFamily="34" charset="-122"/>
                <a:cs typeface="Inter" pitchFamily="34" charset="-120"/>
              </a:rPr>
              <a:t>Deep learning model predicts demographics (e.g., "Female, Age 20-30")</a:t>
            </a:r>
            <a:endParaRPr lang="en-US" sz="1450" dirty="0"/>
          </a:p>
        </p:txBody>
      </p:sp>
      <p:sp>
        <p:nvSpPr>
          <p:cNvPr id="16" name="Shape 14"/>
          <p:cNvSpPr/>
          <p:nvPr/>
        </p:nvSpPr>
        <p:spPr>
          <a:xfrm>
            <a:off x="6559153" y="4381143"/>
            <a:ext cx="566499" cy="22860"/>
          </a:xfrm>
          <a:prstGeom prst="roundRect">
            <a:avLst>
              <a:gd name="adj" fmla="val 346966"/>
            </a:avLst>
          </a:prstGeom>
          <a:solidFill>
            <a:srgbClr val="C0C1D7"/>
          </a:solidFill>
          <a:ln/>
        </p:spPr>
        <p:txBody>
          <a:bodyPr/>
          <a:lstStyle/>
          <a:p>
            <a:endParaRPr lang="en-IN"/>
          </a:p>
        </p:txBody>
      </p:sp>
      <p:sp>
        <p:nvSpPr>
          <p:cNvPr id="17" name="Shape 15"/>
          <p:cNvSpPr/>
          <p:nvPr/>
        </p:nvSpPr>
        <p:spPr>
          <a:xfrm>
            <a:off x="7102793" y="4180165"/>
            <a:ext cx="424815" cy="424815"/>
          </a:xfrm>
          <a:prstGeom prst="roundRect">
            <a:avLst>
              <a:gd name="adj" fmla="val 18671"/>
            </a:avLst>
          </a:prstGeom>
          <a:solidFill>
            <a:srgbClr val="DADBF1"/>
          </a:solidFill>
          <a:ln w="7620">
            <a:solidFill>
              <a:srgbClr val="C0C1D7"/>
            </a:solidFill>
            <a:prstDash val="solid"/>
          </a:ln>
        </p:spPr>
        <p:txBody>
          <a:bodyPr/>
          <a:lstStyle/>
          <a:p>
            <a:endParaRPr lang="en-IN"/>
          </a:p>
        </p:txBody>
      </p:sp>
      <p:sp>
        <p:nvSpPr>
          <p:cNvPr id="18" name="Text 16"/>
          <p:cNvSpPr/>
          <p:nvPr/>
        </p:nvSpPr>
        <p:spPr>
          <a:xfrm>
            <a:off x="7173575" y="4215586"/>
            <a:ext cx="283250" cy="353973"/>
          </a:xfrm>
          <a:prstGeom prst="rect">
            <a:avLst/>
          </a:prstGeom>
          <a:noFill/>
          <a:ln/>
        </p:spPr>
        <p:txBody>
          <a:bodyPr wrap="none" lIns="0" tIns="0" rIns="0" bIns="0" rtlCol="0" anchor="t"/>
          <a:lstStyle/>
          <a:p>
            <a:pPr marL="0" indent="0" algn="ctr">
              <a:lnSpc>
                <a:spcPts val="2200"/>
              </a:lnSpc>
              <a:buNone/>
            </a:pPr>
            <a:r>
              <a:rPr lang="en-US" sz="2200" b="1" dirty="0">
                <a:solidFill>
                  <a:srgbClr val="272525"/>
                </a:solidFill>
                <a:latin typeface="Inter Bold" pitchFamily="34" charset="0"/>
                <a:ea typeface="Inter Bold" pitchFamily="34" charset="-122"/>
                <a:cs typeface="Inter Bold" pitchFamily="34" charset="-120"/>
              </a:rPr>
              <a:t>3</a:t>
            </a:r>
            <a:endParaRPr lang="en-US" sz="2200" dirty="0"/>
          </a:p>
        </p:txBody>
      </p:sp>
      <p:sp>
        <p:nvSpPr>
          <p:cNvPr id="19" name="Text 17"/>
          <p:cNvSpPr/>
          <p:nvPr/>
        </p:nvSpPr>
        <p:spPr>
          <a:xfrm>
            <a:off x="4010501" y="4245054"/>
            <a:ext cx="2360533" cy="295037"/>
          </a:xfrm>
          <a:prstGeom prst="rect">
            <a:avLst/>
          </a:prstGeom>
          <a:noFill/>
          <a:ln/>
        </p:spPr>
        <p:txBody>
          <a:bodyPr wrap="none" lIns="0" tIns="0" rIns="0" bIns="0" rtlCol="0" anchor="t"/>
          <a:lstStyle/>
          <a:p>
            <a:pPr marL="0" indent="0" algn="r">
              <a:lnSpc>
                <a:spcPts val="2300"/>
              </a:lnSpc>
              <a:buNone/>
            </a:pPr>
            <a:r>
              <a:rPr lang="en-US" sz="1850" b="1" dirty="0">
                <a:solidFill>
                  <a:srgbClr val="272525"/>
                </a:solidFill>
                <a:latin typeface="Inter Bold" pitchFamily="34" charset="0"/>
                <a:ea typeface="Inter Bold" pitchFamily="34" charset="-122"/>
                <a:cs typeface="Inter Bold" pitchFamily="34" charset="-120"/>
              </a:rPr>
              <a:t>Query Formulation</a:t>
            </a:r>
            <a:endParaRPr lang="en-US" sz="1850" dirty="0"/>
          </a:p>
        </p:txBody>
      </p:sp>
      <p:sp>
        <p:nvSpPr>
          <p:cNvPr id="20" name="Text 18"/>
          <p:cNvSpPr/>
          <p:nvPr/>
        </p:nvSpPr>
        <p:spPr>
          <a:xfrm>
            <a:off x="1342906" y="4653320"/>
            <a:ext cx="5028128" cy="604123"/>
          </a:xfrm>
          <a:prstGeom prst="rect">
            <a:avLst/>
          </a:prstGeom>
          <a:noFill/>
          <a:ln/>
        </p:spPr>
        <p:txBody>
          <a:bodyPr wrap="square" lIns="0" tIns="0" rIns="0" bIns="0" rtlCol="0" anchor="t"/>
          <a:lstStyle/>
          <a:p>
            <a:pPr marL="0" indent="0" algn="r">
              <a:lnSpc>
                <a:spcPts val="2350"/>
              </a:lnSpc>
              <a:buNone/>
            </a:pPr>
            <a:r>
              <a:rPr lang="en-US" sz="1450" dirty="0">
                <a:solidFill>
                  <a:srgbClr val="272525"/>
                </a:solidFill>
                <a:latin typeface="Inter" pitchFamily="34" charset="0"/>
                <a:ea typeface="Inter" pitchFamily="34" charset="-122"/>
                <a:cs typeface="Inter" pitchFamily="34" charset="-120"/>
              </a:rPr>
              <a:t>Convert predictions into structured search query for knowledge base</a:t>
            </a:r>
            <a:endParaRPr lang="en-US" sz="1450" dirty="0"/>
          </a:p>
        </p:txBody>
      </p:sp>
      <p:sp>
        <p:nvSpPr>
          <p:cNvPr id="21" name="Shape 19"/>
          <p:cNvSpPr/>
          <p:nvPr/>
        </p:nvSpPr>
        <p:spPr>
          <a:xfrm>
            <a:off x="7504748" y="5357813"/>
            <a:ext cx="566499" cy="22860"/>
          </a:xfrm>
          <a:prstGeom prst="roundRect">
            <a:avLst>
              <a:gd name="adj" fmla="val 346966"/>
            </a:avLst>
          </a:prstGeom>
          <a:solidFill>
            <a:srgbClr val="C0C1D7"/>
          </a:solidFill>
          <a:ln/>
        </p:spPr>
        <p:txBody>
          <a:bodyPr/>
          <a:lstStyle/>
          <a:p>
            <a:endParaRPr lang="en-IN"/>
          </a:p>
        </p:txBody>
      </p:sp>
      <p:sp>
        <p:nvSpPr>
          <p:cNvPr id="22" name="Shape 20"/>
          <p:cNvSpPr/>
          <p:nvPr/>
        </p:nvSpPr>
        <p:spPr>
          <a:xfrm>
            <a:off x="7102793" y="5156835"/>
            <a:ext cx="424815" cy="424815"/>
          </a:xfrm>
          <a:prstGeom prst="roundRect">
            <a:avLst>
              <a:gd name="adj" fmla="val 18671"/>
            </a:avLst>
          </a:prstGeom>
          <a:solidFill>
            <a:srgbClr val="DADBF1"/>
          </a:solidFill>
          <a:ln w="7620">
            <a:solidFill>
              <a:srgbClr val="C0C1D7"/>
            </a:solidFill>
            <a:prstDash val="solid"/>
          </a:ln>
        </p:spPr>
        <p:txBody>
          <a:bodyPr/>
          <a:lstStyle/>
          <a:p>
            <a:endParaRPr lang="en-IN"/>
          </a:p>
        </p:txBody>
      </p:sp>
      <p:sp>
        <p:nvSpPr>
          <p:cNvPr id="23" name="Text 21"/>
          <p:cNvSpPr/>
          <p:nvPr/>
        </p:nvSpPr>
        <p:spPr>
          <a:xfrm>
            <a:off x="7173575" y="5192256"/>
            <a:ext cx="283250" cy="353973"/>
          </a:xfrm>
          <a:prstGeom prst="rect">
            <a:avLst/>
          </a:prstGeom>
          <a:noFill/>
          <a:ln/>
        </p:spPr>
        <p:txBody>
          <a:bodyPr wrap="none" lIns="0" tIns="0" rIns="0" bIns="0" rtlCol="0" anchor="t"/>
          <a:lstStyle/>
          <a:p>
            <a:pPr marL="0" indent="0" algn="ctr">
              <a:lnSpc>
                <a:spcPts val="2200"/>
              </a:lnSpc>
              <a:buNone/>
            </a:pPr>
            <a:r>
              <a:rPr lang="en-US" sz="2200" b="1" dirty="0">
                <a:solidFill>
                  <a:srgbClr val="272525"/>
                </a:solidFill>
                <a:latin typeface="Inter Bold" pitchFamily="34" charset="0"/>
                <a:ea typeface="Inter Bold" pitchFamily="34" charset="-122"/>
                <a:cs typeface="Inter Bold" pitchFamily="34" charset="-120"/>
              </a:rPr>
              <a:t>4</a:t>
            </a:r>
            <a:endParaRPr lang="en-US" sz="2200" dirty="0"/>
          </a:p>
        </p:txBody>
      </p:sp>
      <p:sp>
        <p:nvSpPr>
          <p:cNvPr id="24" name="Text 22"/>
          <p:cNvSpPr/>
          <p:nvPr/>
        </p:nvSpPr>
        <p:spPr>
          <a:xfrm>
            <a:off x="8259366" y="5221724"/>
            <a:ext cx="2360533" cy="295037"/>
          </a:xfrm>
          <a:prstGeom prst="rect">
            <a:avLst/>
          </a:prstGeom>
          <a:noFill/>
          <a:ln/>
        </p:spPr>
        <p:txBody>
          <a:bodyPr wrap="none" lIns="0" tIns="0" rIns="0" bIns="0" rtlCol="0" anchor="t"/>
          <a:lstStyle/>
          <a:p>
            <a:pPr marL="0" indent="0" algn="l">
              <a:lnSpc>
                <a:spcPts val="2300"/>
              </a:lnSpc>
              <a:buNone/>
            </a:pPr>
            <a:r>
              <a:rPr lang="en-US" sz="1850" b="1" dirty="0">
                <a:solidFill>
                  <a:srgbClr val="272525"/>
                </a:solidFill>
                <a:latin typeface="Inter Bold" pitchFamily="34" charset="0"/>
                <a:ea typeface="Inter Bold" pitchFamily="34" charset="-122"/>
                <a:cs typeface="Inter Bold" pitchFamily="34" charset="-120"/>
              </a:rPr>
              <a:t>Context Retrieval</a:t>
            </a:r>
            <a:endParaRPr lang="en-US" sz="1850" dirty="0"/>
          </a:p>
        </p:txBody>
      </p:sp>
      <p:sp>
        <p:nvSpPr>
          <p:cNvPr id="25" name="Text 23"/>
          <p:cNvSpPr/>
          <p:nvPr/>
        </p:nvSpPr>
        <p:spPr>
          <a:xfrm>
            <a:off x="8259366" y="5629989"/>
            <a:ext cx="5028128" cy="604123"/>
          </a:xfrm>
          <a:prstGeom prst="rect">
            <a:avLst/>
          </a:prstGeom>
          <a:noFill/>
          <a:ln/>
        </p:spPr>
        <p:txBody>
          <a:bodyPr wrap="square" lIns="0" tIns="0" rIns="0" bIns="0" rtlCol="0" anchor="t"/>
          <a:lstStyle/>
          <a:p>
            <a:pPr marL="0" indent="0" algn="l">
              <a:lnSpc>
                <a:spcPts val="2350"/>
              </a:lnSpc>
              <a:buNone/>
            </a:pPr>
            <a:r>
              <a:rPr lang="en-US" sz="1450" dirty="0">
                <a:solidFill>
                  <a:srgbClr val="272525"/>
                </a:solidFill>
                <a:latin typeface="Inter" pitchFamily="34" charset="0"/>
                <a:ea typeface="Inter" pitchFamily="34" charset="-122"/>
                <a:cs typeface="Inter" pitchFamily="34" charset="-120"/>
              </a:rPr>
              <a:t>Fetch relevant SDG 11 guidelines and urban mobility reports</a:t>
            </a:r>
            <a:endParaRPr lang="en-US" sz="1450" dirty="0"/>
          </a:p>
        </p:txBody>
      </p:sp>
      <p:sp>
        <p:nvSpPr>
          <p:cNvPr id="26" name="Shape 24"/>
          <p:cNvSpPr/>
          <p:nvPr/>
        </p:nvSpPr>
        <p:spPr>
          <a:xfrm>
            <a:off x="6559153" y="6334482"/>
            <a:ext cx="566499" cy="22860"/>
          </a:xfrm>
          <a:prstGeom prst="roundRect">
            <a:avLst>
              <a:gd name="adj" fmla="val 346966"/>
            </a:avLst>
          </a:prstGeom>
          <a:solidFill>
            <a:srgbClr val="C0C1D7"/>
          </a:solidFill>
          <a:ln/>
        </p:spPr>
        <p:txBody>
          <a:bodyPr/>
          <a:lstStyle/>
          <a:p>
            <a:endParaRPr lang="en-IN"/>
          </a:p>
        </p:txBody>
      </p:sp>
      <p:sp>
        <p:nvSpPr>
          <p:cNvPr id="27" name="Shape 25"/>
          <p:cNvSpPr/>
          <p:nvPr/>
        </p:nvSpPr>
        <p:spPr>
          <a:xfrm>
            <a:off x="7102793" y="6133505"/>
            <a:ext cx="424815" cy="424815"/>
          </a:xfrm>
          <a:prstGeom prst="roundRect">
            <a:avLst>
              <a:gd name="adj" fmla="val 18671"/>
            </a:avLst>
          </a:prstGeom>
          <a:solidFill>
            <a:srgbClr val="DADBF1"/>
          </a:solidFill>
          <a:ln w="7620">
            <a:solidFill>
              <a:srgbClr val="C0C1D7"/>
            </a:solidFill>
            <a:prstDash val="solid"/>
          </a:ln>
        </p:spPr>
        <p:txBody>
          <a:bodyPr/>
          <a:lstStyle/>
          <a:p>
            <a:endParaRPr lang="en-IN"/>
          </a:p>
        </p:txBody>
      </p:sp>
      <p:sp>
        <p:nvSpPr>
          <p:cNvPr id="28" name="Text 26"/>
          <p:cNvSpPr/>
          <p:nvPr/>
        </p:nvSpPr>
        <p:spPr>
          <a:xfrm>
            <a:off x="7173575" y="6168926"/>
            <a:ext cx="283250" cy="353973"/>
          </a:xfrm>
          <a:prstGeom prst="rect">
            <a:avLst/>
          </a:prstGeom>
          <a:noFill/>
          <a:ln/>
        </p:spPr>
        <p:txBody>
          <a:bodyPr wrap="none" lIns="0" tIns="0" rIns="0" bIns="0" rtlCol="0" anchor="t"/>
          <a:lstStyle/>
          <a:p>
            <a:pPr marL="0" indent="0" algn="ctr">
              <a:lnSpc>
                <a:spcPts val="2200"/>
              </a:lnSpc>
              <a:buNone/>
            </a:pPr>
            <a:r>
              <a:rPr lang="en-US" sz="2200" b="1" dirty="0">
                <a:solidFill>
                  <a:srgbClr val="272525"/>
                </a:solidFill>
                <a:latin typeface="Inter Bold" pitchFamily="34" charset="0"/>
                <a:ea typeface="Inter Bold" pitchFamily="34" charset="-122"/>
                <a:cs typeface="Inter Bold" pitchFamily="34" charset="-120"/>
              </a:rPr>
              <a:t>5</a:t>
            </a:r>
            <a:endParaRPr lang="en-US" sz="2200" dirty="0"/>
          </a:p>
        </p:txBody>
      </p:sp>
      <p:sp>
        <p:nvSpPr>
          <p:cNvPr id="29" name="Text 27"/>
          <p:cNvSpPr/>
          <p:nvPr/>
        </p:nvSpPr>
        <p:spPr>
          <a:xfrm>
            <a:off x="4010501" y="6198394"/>
            <a:ext cx="2360533" cy="295037"/>
          </a:xfrm>
          <a:prstGeom prst="rect">
            <a:avLst/>
          </a:prstGeom>
          <a:noFill/>
          <a:ln/>
        </p:spPr>
        <p:txBody>
          <a:bodyPr wrap="none" lIns="0" tIns="0" rIns="0" bIns="0" rtlCol="0" anchor="t"/>
          <a:lstStyle/>
          <a:p>
            <a:pPr marL="0" indent="0" algn="r">
              <a:lnSpc>
                <a:spcPts val="2300"/>
              </a:lnSpc>
              <a:buNone/>
            </a:pPr>
            <a:r>
              <a:rPr lang="en-US" sz="1850" b="1" dirty="0">
                <a:solidFill>
                  <a:srgbClr val="272525"/>
                </a:solidFill>
                <a:latin typeface="Inter Bold" pitchFamily="34" charset="0"/>
                <a:ea typeface="Inter Bold" pitchFamily="34" charset="-122"/>
                <a:cs typeface="Inter Bold" pitchFamily="34" charset="-120"/>
              </a:rPr>
              <a:t>Insight Generation</a:t>
            </a:r>
            <a:endParaRPr lang="en-US" sz="1850" dirty="0"/>
          </a:p>
        </p:txBody>
      </p:sp>
      <p:sp>
        <p:nvSpPr>
          <p:cNvPr id="30" name="Text 28"/>
          <p:cNvSpPr/>
          <p:nvPr/>
        </p:nvSpPr>
        <p:spPr>
          <a:xfrm>
            <a:off x="1342906" y="6606659"/>
            <a:ext cx="5028128" cy="604123"/>
          </a:xfrm>
          <a:prstGeom prst="rect">
            <a:avLst/>
          </a:prstGeom>
          <a:noFill/>
          <a:ln/>
        </p:spPr>
        <p:txBody>
          <a:bodyPr wrap="square" lIns="0" tIns="0" rIns="0" bIns="0" rtlCol="0" anchor="t"/>
          <a:lstStyle/>
          <a:p>
            <a:pPr marL="0" indent="0" algn="r">
              <a:lnSpc>
                <a:spcPts val="2350"/>
              </a:lnSpc>
              <a:buNone/>
            </a:pPr>
            <a:r>
              <a:rPr lang="en-US" sz="1450" dirty="0">
                <a:solidFill>
                  <a:srgbClr val="272525"/>
                </a:solidFill>
                <a:latin typeface="Inter" pitchFamily="34" charset="0"/>
                <a:ea typeface="Inter" pitchFamily="34" charset="-122"/>
                <a:cs typeface="Inter" pitchFamily="34" charset="-120"/>
              </a:rPr>
              <a:t>LLM produces actionable summary and policy recommendations</a:t>
            </a:r>
            <a:endParaRPr lang="en-US" sz="14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293739"/>
          </a:xfrm>
          <a:prstGeom prst="rect">
            <a:avLst/>
          </a:prstGeom>
        </p:spPr>
      </p:pic>
      <p:sp>
        <p:nvSpPr>
          <p:cNvPr id="3" name="Text 0"/>
          <p:cNvSpPr/>
          <p:nvPr/>
        </p:nvSpPr>
        <p:spPr>
          <a:xfrm>
            <a:off x="1511975" y="3088958"/>
            <a:ext cx="7299365" cy="573405"/>
          </a:xfrm>
          <a:prstGeom prst="rect">
            <a:avLst/>
          </a:prstGeom>
          <a:noFill/>
          <a:ln/>
        </p:spPr>
        <p:txBody>
          <a:bodyPr wrap="none" lIns="0" tIns="0" rIns="0" bIns="0" rtlCol="0" anchor="t"/>
          <a:lstStyle/>
          <a:p>
            <a:pPr marL="0" indent="0" algn="l">
              <a:lnSpc>
                <a:spcPts val="4500"/>
              </a:lnSpc>
              <a:buNone/>
            </a:pPr>
            <a:r>
              <a:rPr lang="en-US" sz="3600" b="1" dirty="0">
                <a:solidFill>
                  <a:srgbClr val="000000"/>
                </a:solidFill>
                <a:latin typeface="Inter Bold" pitchFamily="34" charset="0"/>
                <a:ea typeface="Inter Bold" pitchFamily="34" charset="-122"/>
                <a:cs typeface="Inter Bold" pitchFamily="34" charset="-120"/>
              </a:rPr>
              <a:t>Model Evaluation &amp; Performance</a:t>
            </a:r>
            <a:endParaRPr lang="en-US" sz="3600" dirty="0"/>
          </a:p>
        </p:txBody>
      </p:sp>
      <p:sp>
        <p:nvSpPr>
          <p:cNvPr id="4" name="Text 1"/>
          <p:cNvSpPr/>
          <p:nvPr/>
        </p:nvSpPr>
        <p:spPr>
          <a:xfrm>
            <a:off x="1511975" y="3937516"/>
            <a:ext cx="11606451" cy="586978"/>
          </a:xfrm>
          <a:prstGeom prst="rect">
            <a:avLst/>
          </a:prstGeom>
          <a:noFill/>
          <a:ln/>
        </p:spPr>
        <p:txBody>
          <a:bodyPr wrap="square" lIns="0" tIns="0" rIns="0" bIns="0" rtlCol="0" anchor="t"/>
          <a:lstStyle/>
          <a:p>
            <a:pPr marL="0" indent="0" algn="l">
              <a:lnSpc>
                <a:spcPts val="2300"/>
              </a:lnSpc>
              <a:buNone/>
            </a:pPr>
            <a:r>
              <a:rPr lang="en-US" sz="1400" dirty="0">
                <a:solidFill>
                  <a:srgbClr val="272525"/>
                </a:solidFill>
                <a:latin typeface="Inter" pitchFamily="34" charset="0"/>
                <a:ea typeface="Inter" pitchFamily="34" charset="-122"/>
                <a:cs typeface="Inter" pitchFamily="34" charset="-120"/>
              </a:rPr>
              <a:t>Our CNN model demonstrates strong performance across both age regression and gender classification tasks, validated through comprehensive testing on the UTKFace dataset.</a:t>
            </a:r>
            <a:endParaRPr lang="en-US" sz="1400" dirty="0"/>
          </a:p>
        </p:txBody>
      </p:sp>
      <p:sp>
        <p:nvSpPr>
          <p:cNvPr id="5" name="Text 2"/>
          <p:cNvSpPr/>
          <p:nvPr/>
        </p:nvSpPr>
        <p:spPr>
          <a:xfrm>
            <a:off x="1511975" y="4822508"/>
            <a:ext cx="3715941" cy="605552"/>
          </a:xfrm>
          <a:prstGeom prst="rect">
            <a:avLst/>
          </a:prstGeom>
          <a:noFill/>
          <a:ln/>
        </p:spPr>
        <p:txBody>
          <a:bodyPr wrap="none" lIns="0" tIns="0" rIns="0" bIns="0" rtlCol="0" anchor="t"/>
          <a:lstStyle/>
          <a:p>
            <a:pPr marL="0" indent="0" algn="ctr">
              <a:lnSpc>
                <a:spcPts val="4750"/>
              </a:lnSpc>
              <a:buNone/>
            </a:pPr>
            <a:r>
              <a:rPr lang="en-US" sz="4750" b="1" dirty="0">
                <a:solidFill>
                  <a:srgbClr val="272525"/>
                </a:solidFill>
                <a:latin typeface="Inter Bold" pitchFamily="34" charset="0"/>
                <a:ea typeface="Inter Bold" pitchFamily="34" charset="-122"/>
                <a:cs typeface="Inter Bold" pitchFamily="34" charset="-120"/>
              </a:rPr>
              <a:t>94%</a:t>
            </a:r>
            <a:endParaRPr lang="en-US" sz="4750" dirty="0"/>
          </a:p>
        </p:txBody>
      </p:sp>
      <p:sp>
        <p:nvSpPr>
          <p:cNvPr id="6" name="Text 3"/>
          <p:cNvSpPr/>
          <p:nvPr/>
        </p:nvSpPr>
        <p:spPr>
          <a:xfrm>
            <a:off x="1597700" y="5657255"/>
            <a:ext cx="3544491" cy="286703"/>
          </a:xfrm>
          <a:prstGeom prst="rect">
            <a:avLst/>
          </a:prstGeom>
          <a:noFill/>
          <a:ln/>
        </p:spPr>
        <p:txBody>
          <a:bodyPr wrap="none" lIns="0" tIns="0" rIns="0" bIns="0" rtlCol="0" anchor="t"/>
          <a:lstStyle/>
          <a:p>
            <a:pPr marL="0" indent="0" algn="ctr">
              <a:lnSpc>
                <a:spcPts val="2250"/>
              </a:lnSpc>
              <a:buNone/>
            </a:pPr>
            <a:r>
              <a:rPr lang="en-US" sz="1800" b="1" dirty="0">
                <a:solidFill>
                  <a:srgbClr val="272525"/>
                </a:solidFill>
                <a:latin typeface="Inter Bold" pitchFamily="34" charset="0"/>
                <a:ea typeface="Inter Bold" pitchFamily="34" charset="-122"/>
                <a:cs typeface="Inter Bold" pitchFamily="34" charset="-120"/>
              </a:rPr>
              <a:t>Gender Classification Accuracy</a:t>
            </a:r>
            <a:endParaRPr lang="en-US" sz="1800" dirty="0"/>
          </a:p>
        </p:txBody>
      </p:sp>
      <p:sp>
        <p:nvSpPr>
          <p:cNvPr id="7" name="Text 4"/>
          <p:cNvSpPr/>
          <p:nvPr/>
        </p:nvSpPr>
        <p:spPr>
          <a:xfrm>
            <a:off x="1511975" y="6053971"/>
            <a:ext cx="3715941" cy="586978"/>
          </a:xfrm>
          <a:prstGeom prst="rect">
            <a:avLst/>
          </a:prstGeom>
          <a:noFill/>
          <a:ln/>
        </p:spPr>
        <p:txBody>
          <a:bodyPr wrap="square" lIns="0" tIns="0" rIns="0" bIns="0" rtlCol="0" anchor="t"/>
          <a:lstStyle/>
          <a:p>
            <a:pPr marL="0" indent="0" algn="ctr">
              <a:lnSpc>
                <a:spcPts val="2300"/>
              </a:lnSpc>
              <a:buNone/>
            </a:pPr>
            <a:r>
              <a:rPr lang="en-US" sz="1400" dirty="0">
                <a:solidFill>
                  <a:srgbClr val="272525"/>
                </a:solidFill>
                <a:latin typeface="Inter" pitchFamily="34" charset="0"/>
                <a:ea typeface="Inter" pitchFamily="34" charset="-122"/>
                <a:cs typeface="Inter" pitchFamily="34" charset="-120"/>
              </a:rPr>
              <a:t>High precision in binary gender prediction across diverse demographic groups</a:t>
            </a:r>
            <a:endParaRPr lang="en-US" sz="1400" dirty="0"/>
          </a:p>
        </p:txBody>
      </p:sp>
      <p:sp>
        <p:nvSpPr>
          <p:cNvPr id="8" name="Text 5"/>
          <p:cNvSpPr/>
          <p:nvPr/>
        </p:nvSpPr>
        <p:spPr>
          <a:xfrm>
            <a:off x="5457230" y="4822508"/>
            <a:ext cx="3715941" cy="605552"/>
          </a:xfrm>
          <a:prstGeom prst="rect">
            <a:avLst/>
          </a:prstGeom>
          <a:noFill/>
          <a:ln/>
        </p:spPr>
        <p:txBody>
          <a:bodyPr wrap="none" lIns="0" tIns="0" rIns="0" bIns="0" rtlCol="0" anchor="t"/>
          <a:lstStyle/>
          <a:p>
            <a:pPr marL="0" indent="0" algn="ctr">
              <a:lnSpc>
                <a:spcPts val="4750"/>
              </a:lnSpc>
              <a:buNone/>
            </a:pPr>
            <a:r>
              <a:rPr lang="en-US" sz="4750" b="1" dirty="0">
                <a:solidFill>
                  <a:srgbClr val="272525"/>
                </a:solidFill>
                <a:latin typeface="Inter Bold" pitchFamily="34" charset="0"/>
                <a:ea typeface="Inter Bold" pitchFamily="34" charset="-122"/>
                <a:cs typeface="Inter Bold" pitchFamily="34" charset="-120"/>
              </a:rPr>
              <a:t>4.2</a:t>
            </a:r>
            <a:endParaRPr lang="en-US" sz="4750" dirty="0"/>
          </a:p>
        </p:txBody>
      </p:sp>
      <p:sp>
        <p:nvSpPr>
          <p:cNvPr id="9" name="Text 6"/>
          <p:cNvSpPr/>
          <p:nvPr/>
        </p:nvSpPr>
        <p:spPr>
          <a:xfrm>
            <a:off x="6168271" y="5657255"/>
            <a:ext cx="2293739" cy="286703"/>
          </a:xfrm>
          <a:prstGeom prst="rect">
            <a:avLst/>
          </a:prstGeom>
          <a:noFill/>
          <a:ln/>
        </p:spPr>
        <p:txBody>
          <a:bodyPr wrap="none" lIns="0" tIns="0" rIns="0" bIns="0" rtlCol="0" anchor="t"/>
          <a:lstStyle/>
          <a:p>
            <a:pPr marL="0" indent="0" algn="ctr">
              <a:lnSpc>
                <a:spcPts val="2250"/>
              </a:lnSpc>
              <a:buNone/>
            </a:pPr>
            <a:r>
              <a:rPr lang="en-US" sz="1800" b="1" dirty="0">
                <a:solidFill>
                  <a:srgbClr val="272525"/>
                </a:solidFill>
                <a:latin typeface="Inter Bold" pitchFamily="34" charset="0"/>
                <a:ea typeface="Inter Bold" pitchFamily="34" charset="-122"/>
                <a:cs typeface="Inter Bold" pitchFamily="34" charset="-120"/>
              </a:rPr>
              <a:t>Age MAE (Years)</a:t>
            </a:r>
            <a:endParaRPr lang="en-US" sz="1800" dirty="0"/>
          </a:p>
        </p:txBody>
      </p:sp>
      <p:sp>
        <p:nvSpPr>
          <p:cNvPr id="10" name="Text 7"/>
          <p:cNvSpPr/>
          <p:nvPr/>
        </p:nvSpPr>
        <p:spPr>
          <a:xfrm>
            <a:off x="5457230" y="6053971"/>
            <a:ext cx="3715941" cy="586978"/>
          </a:xfrm>
          <a:prstGeom prst="rect">
            <a:avLst/>
          </a:prstGeom>
          <a:noFill/>
          <a:ln/>
        </p:spPr>
        <p:txBody>
          <a:bodyPr wrap="square" lIns="0" tIns="0" rIns="0" bIns="0" rtlCol="0" anchor="t"/>
          <a:lstStyle/>
          <a:p>
            <a:pPr marL="0" indent="0" algn="ctr">
              <a:lnSpc>
                <a:spcPts val="2300"/>
              </a:lnSpc>
              <a:buNone/>
            </a:pPr>
            <a:r>
              <a:rPr lang="en-US" sz="1400" dirty="0">
                <a:solidFill>
                  <a:srgbClr val="272525"/>
                </a:solidFill>
                <a:latin typeface="Inter" pitchFamily="34" charset="0"/>
                <a:ea typeface="Inter" pitchFamily="34" charset="-122"/>
                <a:cs typeface="Inter" pitchFamily="34" charset="-120"/>
              </a:rPr>
              <a:t>Low Mean Absolute Error demonstrates accurate age prediction capability</a:t>
            </a:r>
            <a:endParaRPr lang="en-US" sz="1400" dirty="0"/>
          </a:p>
        </p:txBody>
      </p:sp>
      <p:sp>
        <p:nvSpPr>
          <p:cNvPr id="11" name="Text 8"/>
          <p:cNvSpPr/>
          <p:nvPr/>
        </p:nvSpPr>
        <p:spPr>
          <a:xfrm>
            <a:off x="9402485" y="4822508"/>
            <a:ext cx="3715941" cy="605552"/>
          </a:xfrm>
          <a:prstGeom prst="rect">
            <a:avLst/>
          </a:prstGeom>
          <a:noFill/>
          <a:ln/>
        </p:spPr>
        <p:txBody>
          <a:bodyPr wrap="none" lIns="0" tIns="0" rIns="0" bIns="0" rtlCol="0" anchor="t"/>
          <a:lstStyle/>
          <a:p>
            <a:pPr marL="0" indent="0" algn="ctr">
              <a:lnSpc>
                <a:spcPts val="4750"/>
              </a:lnSpc>
              <a:buNone/>
            </a:pPr>
            <a:r>
              <a:rPr lang="en-US" sz="4750" b="1" dirty="0">
                <a:solidFill>
                  <a:srgbClr val="272525"/>
                </a:solidFill>
                <a:latin typeface="Inter Bold" pitchFamily="34" charset="0"/>
                <a:ea typeface="Inter Bold" pitchFamily="34" charset="-122"/>
                <a:cs typeface="Inter Bold" pitchFamily="34" charset="-120"/>
              </a:rPr>
              <a:t>87%</a:t>
            </a:r>
            <a:endParaRPr lang="en-US" sz="4750" dirty="0"/>
          </a:p>
        </p:txBody>
      </p:sp>
      <p:sp>
        <p:nvSpPr>
          <p:cNvPr id="12" name="Text 9"/>
          <p:cNvSpPr/>
          <p:nvPr/>
        </p:nvSpPr>
        <p:spPr>
          <a:xfrm>
            <a:off x="9890879" y="5657255"/>
            <a:ext cx="2739033" cy="286703"/>
          </a:xfrm>
          <a:prstGeom prst="rect">
            <a:avLst/>
          </a:prstGeom>
          <a:noFill/>
          <a:ln/>
        </p:spPr>
        <p:txBody>
          <a:bodyPr wrap="none" lIns="0" tIns="0" rIns="0" bIns="0" rtlCol="0" anchor="t"/>
          <a:lstStyle/>
          <a:p>
            <a:pPr marL="0" indent="0" algn="ctr">
              <a:lnSpc>
                <a:spcPts val="2250"/>
              </a:lnSpc>
              <a:buNone/>
            </a:pPr>
            <a:r>
              <a:rPr lang="en-US" sz="1800" b="1" dirty="0">
                <a:solidFill>
                  <a:srgbClr val="272525"/>
                </a:solidFill>
                <a:latin typeface="Inter Bold" pitchFamily="34" charset="0"/>
                <a:ea typeface="Inter Bold" pitchFamily="34" charset="-122"/>
                <a:cs typeface="Inter Bold" pitchFamily="34" charset="-120"/>
              </a:rPr>
              <a:t>Age Tolerance Accuracy</a:t>
            </a:r>
            <a:endParaRPr lang="en-US" sz="1800" dirty="0"/>
          </a:p>
        </p:txBody>
      </p:sp>
      <p:sp>
        <p:nvSpPr>
          <p:cNvPr id="13" name="Text 10"/>
          <p:cNvSpPr/>
          <p:nvPr/>
        </p:nvSpPr>
        <p:spPr>
          <a:xfrm>
            <a:off x="9402485" y="6053971"/>
            <a:ext cx="3715941" cy="586978"/>
          </a:xfrm>
          <a:prstGeom prst="rect">
            <a:avLst/>
          </a:prstGeom>
          <a:noFill/>
          <a:ln/>
        </p:spPr>
        <p:txBody>
          <a:bodyPr wrap="square" lIns="0" tIns="0" rIns="0" bIns="0" rtlCol="0" anchor="t"/>
          <a:lstStyle/>
          <a:p>
            <a:pPr marL="0" indent="0" algn="ctr">
              <a:lnSpc>
                <a:spcPts val="2300"/>
              </a:lnSpc>
              <a:buNone/>
            </a:pPr>
            <a:r>
              <a:rPr lang="en-US" sz="1400" dirty="0">
                <a:solidFill>
                  <a:srgbClr val="272525"/>
                </a:solidFill>
                <a:latin typeface="Inter" pitchFamily="34" charset="0"/>
                <a:ea typeface="Inter" pitchFamily="34" charset="-122"/>
                <a:cs typeface="Inter" pitchFamily="34" charset="-120"/>
              </a:rPr>
              <a:t>Predictions within ±5 years of actual age, sufficient for urban planning applications</a:t>
            </a:r>
            <a:endParaRPr lang="en-US" sz="1400" dirty="0"/>
          </a:p>
        </p:txBody>
      </p:sp>
      <p:sp>
        <p:nvSpPr>
          <p:cNvPr id="14" name="Text 11"/>
          <p:cNvSpPr/>
          <p:nvPr/>
        </p:nvSpPr>
        <p:spPr>
          <a:xfrm>
            <a:off x="1511975" y="6847284"/>
            <a:ext cx="11606451" cy="586978"/>
          </a:xfrm>
          <a:prstGeom prst="rect">
            <a:avLst/>
          </a:prstGeom>
          <a:noFill/>
          <a:ln/>
        </p:spPr>
        <p:txBody>
          <a:bodyPr wrap="square" lIns="0" tIns="0" rIns="0" bIns="0" rtlCol="0" anchor="t"/>
          <a:lstStyle/>
          <a:p>
            <a:pPr marL="0" indent="0" algn="l">
              <a:lnSpc>
                <a:spcPts val="2300"/>
              </a:lnSpc>
              <a:buNone/>
            </a:pPr>
            <a:r>
              <a:rPr lang="en-US" sz="1400" dirty="0">
                <a:solidFill>
                  <a:srgbClr val="272525"/>
                </a:solidFill>
                <a:latin typeface="Inter" pitchFamily="34" charset="0"/>
                <a:ea typeface="Inter" pitchFamily="34" charset="-122"/>
                <a:cs typeface="Inter" pitchFamily="34" charset="-120"/>
              </a:rPr>
              <a:t>Performance metrics show consistent improvement across training epochs, with gender accuracy stabilizing at high levels and age prediction achieving practical precision for demographic analysis.</a:t>
            </a:r>
            <a:endParaRPr lang="en-US" sz="14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A4ED8CAD98EBD43946B0A099711B503" ma:contentTypeVersion="6" ma:contentTypeDescription="Create a new document." ma:contentTypeScope="" ma:versionID="1f11326c05237a5d37abf0fab596acca">
  <xsd:schema xmlns:xsd="http://www.w3.org/2001/XMLSchema" xmlns:xs="http://www.w3.org/2001/XMLSchema" xmlns:p="http://schemas.microsoft.com/office/2006/metadata/properties" xmlns:ns3="ce4e73c3-a532-4b59-a50a-6a30909abdf7" targetNamespace="http://schemas.microsoft.com/office/2006/metadata/properties" ma:root="true" ma:fieldsID="4e5b97ffca32b4cb4b8849ef78d254d8" ns3:_="">
    <xsd:import namespace="ce4e73c3-a532-4b59-a50a-6a30909abdf7"/>
    <xsd:element name="properties">
      <xsd:complexType>
        <xsd:sequence>
          <xsd:element name="documentManagement">
            <xsd:complexType>
              <xsd:all>
                <xsd:element ref="ns3:MediaServiceDateTaken" minOccurs="0"/>
                <xsd:element ref="ns3:MediaServiceMetadata" minOccurs="0"/>
                <xsd:element ref="ns3:MediaServiceFastMetadata" minOccurs="0"/>
                <xsd:element ref="ns3:MediaServiceSearchProperties" minOccurs="0"/>
                <xsd:element ref="ns3:MediaServiceObjectDetectorVersions"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e4e73c3-a532-4b59-a50a-6a30909abdf7" elementFormDefault="qualified">
    <xsd:import namespace="http://schemas.microsoft.com/office/2006/documentManagement/types"/>
    <xsd:import namespace="http://schemas.microsoft.com/office/infopath/2007/PartnerControls"/>
    <xsd:element name="MediaServiceDateTaken" ma:index="8" nillable="true" ma:displayName="MediaServiceDateTaken" ma:hidden="true" ma:indexed="true" ma:internalName="MediaServiceDateTaken" ma:readOnly="true">
      <xsd:simpleType>
        <xsd:restriction base="dms:Text"/>
      </xsd:simpleType>
    </xsd:element>
    <xsd:element name="MediaServiceMetadata" ma:index="9" nillable="true" ma:displayName="MediaServiceMetadata" ma:hidden="true" ma:internalName="MediaServiceMetadata" ma:readOnly="true">
      <xsd:simpleType>
        <xsd:restriction base="dms:Note"/>
      </xsd:simpleType>
    </xsd:element>
    <xsd:element name="MediaServiceFastMetadata" ma:index="10" nillable="true" ma:displayName="MediaServiceFastMetadata" ma:hidden="true" ma:internalName="MediaServiceFastMetadata" ma:readOnly="true">
      <xsd:simpleType>
        <xsd:restriction base="dms:Note"/>
      </xsd:simpleType>
    </xsd:element>
    <xsd:element name="MediaServiceSearchProperties" ma:index="11" nillable="true" ma:displayName="MediaServiceSearchProperties" ma:hidden="true" ma:internalName="MediaServiceSearchProperties" ma:readOnly="true">
      <xsd:simpleType>
        <xsd:restriction base="dms:Note"/>
      </xsd:simpleType>
    </xsd:element>
    <xsd:element name="MediaServiceObjectDetectorVersions" ma:index="12" nillable="true" ma:displayName="MediaServiceObjectDetectorVersions" ma:hidden="true" ma:indexed="true" ma:internalName="MediaServiceObjectDetectorVersions" ma:readOnly="true">
      <xsd:simpleType>
        <xsd:restriction base="dms:Text"/>
      </xsd:simpleType>
    </xsd:element>
    <xsd:element name="_activity" ma:index="13" nillable="true" ma:displayName="_activity" ma:hidden="true" ma:internalName="_activity">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ce4e73c3-a532-4b59-a50a-6a30909abdf7" xsi:nil="true"/>
  </documentManagement>
</p:properties>
</file>

<file path=customXml/itemProps1.xml><?xml version="1.0" encoding="utf-8"?>
<ds:datastoreItem xmlns:ds="http://schemas.openxmlformats.org/officeDocument/2006/customXml" ds:itemID="{B97CAD18-A55D-4723-B8F7-BE3AA80E088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e4e73c3-a532-4b59-a50a-6a30909abdf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BB4D122-EAB0-4466-B818-708B4BFB5C05}">
  <ds:schemaRefs>
    <ds:schemaRef ds:uri="http://schemas.microsoft.com/sharepoint/v3/contenttype/forms"/>
  </ds:schemaRefs>
</ds:datastoreItem>
</file>

<file path=customXml/itemProps3.xml><?xml version="1.0" encoding="utf-8"?>
<ds:datastoreItem xmlns:ds="http://schemas.openxmlformats.org/officeDocument/2006/customXml" ds:itemID="{FBAEE011-4A53-4544-80F7-F5B61B55479D}">
  <ds:schemaRefs>
    <ds:schemaRef ds:uri="http://purl.org/dc/dcmitype/"/>
    <ds:schemaRef ds:uri="http://schemas.microsoft.com/office/2006/metadata/properties"/>
    <ds:schemaRef ds:uri="http://schemas.microsoft.com/office/2006/documentManagement/types"/>
    <ds:schemaRef ds:uri="http://purl.org/dc/elements/1.1/"/>
    <ds:schemaRef ds:uri="http://schemas.openxmlformats.org/package/2006/metadata/core-properties"/>
    <ds:schemaRef ds:uri="http://www.w3.org/XML/1998/namespace"/>
    <ds:schemaRef ds:uri="http://schemas.microsoft.com/office/infopath/2007/PartnerControls"/>
    <ds:schemaRef ds:uri="ce4e73c3-a532-4b59-a50a-6a30909abdf7"/>
    <ds:schemaRef ds:uri="http://purl.org/dc/terms/"/>
  </ds:schemaRefs>
</ds:datastoreItem>
</file>

<file path=docProps/app.xml><?xml version="1.0" encoding="utf-8"?>
<Properties xmlns="http://schemas.openxmlformats.org/officeDocument/2006/extended-properties" xmlns:vt="http://schemas.openxmlformats.org/officeDocument/2006/docPropsVTypes">
  <TotalTime>53</TotalTime>
  <Words>1212</Words>
  <Application>Microsoft Office PowerPoint</Application>
  <PresentationFormat>Custom</PresentationFormat>
  <Paragraphs>120</Paragraphs>
  <Slides>14</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Inter</vt:lpstr>
      <vt:lpstr>Inter Bold</vt:lpstr>
      <vt:lpstr>Arial</vt:lpstr>
      <vt:lpstr>Inter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thilak D G</dc:creator>
  <cp:lastModifiedBy>THILAK D G</cp:lastModifiedBy>
  <cp:revision>3</cp:revision>
  <dcterms:created xsi:type="dcterms:W3CDTF">2026-01-18T15:13:40Z</dcterms:created>
  <dcterms:modified xsi:type="dcterms:W3CDTF">2026-01-18T17:16:44Z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0x010100CA4ED8CAD98EBD43946B0A099711B503</vt:lpwstr>
  </property>
</Properties>
</file>